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18" r:id="rId1"/>
  </p:sldMasterIdLst>
  <p:notesMasterIdLst>
    <p:notesMasterId r:id="rId23"/>
  </p:notesMasterIdLst>
  <p:sldIdLst>
    <p:sldId id="258" r:id="rId2"/>
    <p:sldId id="260" r:id="rId3"/>
    <p:sldId id="272" r:id="rId4"/>
    <p:sldId id="261" r:id="rId5"/>
    <p:sldId id="271" r:id="rId6"/>
    <p:sldId id="273" r:id="rId7"/>
    <p:sldId id="274" r:id="rId8"/>
    <p:sldId id="279" r:id="rId9"/>
    <p:sldId id="275" r:id="rId10"/>
    <p:sldId id="276" r:id="rId11"/>
    <p:sldId id="277" r:id="rId12"/>
    <p:sldId id="278" r:id="rId13"/>
    <p:sldId id="280" r:id="rId14"/>
    <p:sldId id="262" r:id="rId15"/>
    <p:sldId id="264" r:id="rId16"/>
    <p:sldId id="265" r:id="rId17"/>
    <p:sldId id="266" r:id="rId18"/>
    <p:sldId id="267" r:id="rId19"/>
    <p:sldId id="281" r:id="rId20"/>
    <p:sldId id="282" r:id="rId21"/>
    <p:sldId id="283"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916" autoAdjust="0"/>
  </p:normalViewPr>
  <p:slideViewPr>
    <p:cSldViewPr snapToGrid="0" snapToObjects="1">
      <p:cViewPr varScale="1">
        <p:scale>
          <a:sx n="74" d="100"/>
          <a:sy n="74" d="100"/>
        </p:scale>
        <p:origin x="-2608" y="-96"/>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86" d="100"/>
          <a:sy n="86" d="100"/>
        </p:scale>
        <p:origin x="3822" y="72"/>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405E3B0D-C171-5A4A-A6AB-AB553DC1DD08}" type="datetimeFigureOut">
              <a:rPr lang="en-US" smtClean="0"/>
              <a:t>8/20/17</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4671FA3-A3DA-6E4F-B37A-74EABCB9AED2}" type="slidenum">
              <a:rPr lang="en-US" smtClean="0"/>
              <a:t>‹#›</a:t>
            </a:fld>
            <a:endParaRPr lang="en-US" dirty="0"/>
          </a:p>
        </p:txBody>
      </p:sp>
    </p:spTree>
    <p:extLst>
      <p:ext uri="{BB962C8B-B14F-4D97-AF65-F5344CB8AC3E}">
        <p14:creationId xmlns:p14="http://schemas.microsoft.com/office/powerpoint/2010/main" val="135352427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671FA3-A3DA-6E4F-B37A-74EABCB9AED2}" type="slidenum">
              <a:rPr lang="en-US" smtClean="0"/>
              <a:t>1</a:t>
            </a:fld>
            <a:endParaRPr lang="en-US" dirty="0"/>
          </a:p>
        </p:txBody>
      </p:sp>
    </p:spTree>
    <p:extLst>
      <p:ext uri="{BB962C8B-B14F-4D97-AF65-F5344CB8AC3E}">
        <p14:creationId xmlns:p14="http://schemas.microsoft.com/office/powerpoint/2010/main" val="21249528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800" dirty="0" smtClean="0"/>
              <a:t>Bylaws</a:t>
            </a:r>
          </a:p>
          <a:p>
            <a:pPr lvl="1"/>
            <a:r>
              <a:rPr lang="en-US" sz="2400" dirty="0" smtClean="0"/>
              <a:t>Article I – Duties of TEC Officers</a:t>
            </a:r>
          </a:p>
          <a:p>
            <a:pPr lvl="1"/>
            <a:r>
              <a:rPr lang="en-US" sz="2400" dirty="0" smtClean="0"/>
              <a:t>Article II – TEC Meetings</a:t>
            </a:r>
          </a:p>
          <a:p>
            <a:pPr lvl="1"/>
            <a:r>
              <a:rPr lang="en-US" sz="2400" dirty="0" smtClean="0"/>
              <a:t>Article III – Installation of Members</a:t>
            </a:r>
          </a:p>
          <a:p>
            <a:pPr lvl="1"/>
            <a:r>
              <a:rPr lang="en-US" sz="2400" dirty="0" smtClean="0"/>
              <a:t>Article IV – Amendments</a:t>
            </a:r>
          </a:p>
          <a:p>
            <a:pPr lvl="1"/>
            <a:r>
              <a:rPr lang="en-US" sz="2400" dirty="0" smtClean="0"/>
              <a:t>Article V – Miscellaneous</a:t>
            </a:r>
          </a:p>
          <a:p>
            <a:pPr lvl="1"/>
            <a:r>
              <a:rPr lang="en-US" sz="2400" dirty="0" smtClean="0"/>
              <a:t>Article VI – RBC Bylaws</a:t>
            </a:r>
          </a:p>
          <a:p>
            <a:endParaRPr lang="en-US" dirty="0"/>
          </a:p>
        </p:txBody>
      </p:sp>
      <p:sp>
        <p:nvSpPr>
          <p:cNvPr id="4" name="Slide Number Placeholder 3"/>
          <p:cNvSpPr>
            <a:spLocks noGrp="1"/>
          </p:cNvSpPr>
          <p:nvPr>
            <p:ph type="sldNum" sz="quarter" idx="10"/>
          </p:nvPr>
        </p:nvSpPr>
        <p:spPr/>
        <p:txBody>
          <a:bodyPr/>
          <a:lstStyle/>
          <a:p>
            <a:fld id="{64671FA3-A3DA-6E4F-B37A-74EABCB9AED2}" type="slidenum">
              <a:rPr lang="en-US" smtClean="0"/>
              <a:t>12</a:t>
            </a:fld>
            <a:endParaRPr lang="en-US" dirty="0"/>
          </a:p>
        </p:txBody>
      </p:sp>
    </p:spTree>
    <p:extLst>
      <p:ext uri="{BB962C8B-B14F-4D97-AF65-F5344CB8AC3E}">
        <p14:creationId xmlns:p14="http://schemas.microsoft.com/office/powerpoint/2010/main" val="21974146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800" dirty="0" smtClean="0"/>
              <a:t>Bylaws</a:t>
            </a:r>
          </a:p>
          <a:p>
            <a:pPr lvl="1"/>
            <a:r>
              <a:rPr lang="en-US" sz="2400" dirty="0" smtClean="0"/>
              <a:t>Article I – Duties of TEC Officers</a:t>
            </a:r>
          </a:p>
          <a:p>
            <a:pPr lvl="1"/>
            <a:r>
              <a:rPr lang="en-US" sz="2400" dirty="0" smtClean="0"/>
              <a:t>Article II – TEC Meetings</a:t>
            </a:r>
          </a:p>
          <a:p>
            <a:pPr lvl="1"/>
            <a:r>
              <a:rPr lang="en-US" sz="2400" dirty="0" smtClean="0"/>
              <a:t>Article III – Installation of Members</a:t>
            </a:r>
          </a:p>
          <a:p>
            <a:pPr lvl="1"/>
            <a:r>
              <a:rPr lang="en-US" sz="2400" dirty="0" smtClean="0"/>
              <a:t>Article IV – Amendments</a:t>
            </a:r>
          </a:p>
          <a:p>
            <a:pPr lvl="1"/>
            <a:r>
              <a:rPr lang="en-US" sz="2400" dirty="0" smtClean="0"/>
              <a:t>Article V – Miscellaneous</a:t>
            </a:r>
          </a:p>
          <a:p>
            <a:pPr lvl="1"/>
            <a:r>
              <a:rPr lang="en-US" sz="2400" dirty="0" smtClean="0"/>
              <a:t>Article VI – RBC Bylaws</a:t>
            </a:r>
          </a:p>
          <a:p>
            <a:endParaRPr lang="en-US" dirty="0"/>
          </a:p>
        </p:txBody>
      </p:sp>
      <p:sp>
        <p:nvSpPr>
          <p:cNvPr id="4" name="Slide Number Placeholder 3"/>
          <p:cNvSpPr>
            <a:spLocks noGrp="1"/>
          </p:cNvSpPr>
          <p:nvPr>
            <p:ph type="sldNum" sz="quarter" idx="10"/>
          </p:nvPr>
        </p:nvSpPr>
        <p:spPr/>
        <p:txBody>
          <a:bodyPr/>
          <a:lstStyle/>
          <a:p>
            <a:fld id="{64671FA3-A3DA-6E4F-B37A-74EABCB9AED2}" type="slidenum">
              <a:rPr lang="en-US" smtClean="0"/>
              <a:t>13</a:t>
            </a:fld>
            <a:endParaRPr lang="en-US" dirty="0"/>
          </a:p>
        </p:txBody>
      </p:sp>
    </p:spTree>
    <p:extLst>
      <p:ext uri="{BB962C8B-B14F-4D97-AF65-F5344CB8AC3E}">
        <p14:creationId xmlns:p14="http://schemas.microsoft.com/office/powerpoint/2010/main" val="21974146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4300" indent="0">
              <a:buNone/>
            </a:pPr>
            <a:r>
              <a:rPr lang="en-US" dirty="0" smtClean="0"/>
              <a:t>(a)	To employ legal </a:t>
            </a:r>
            <a:r>
              <a:rPr lang="en-US" dirty="0" smtClean="0"/>
              <a:t>counsel;</a:t>
            </a:r>
            <a:endParaRPr lang="en-US" dirty="0" smtClean="0"/>
          </a:p>
          <a:p>
            <a:pPr marL="114300" indent="0">
              <a:buNone/>
            </a:pPr>
            <a:endParaRPr lang="en-US" dirty="0" smtClean="0"/>
          </a:p>
          <a:p>
            <a:pPr marL="114300" indent="0">
              <a:buNone/>
            </a:pPr>
            <a:r>
              <a:rPr lang="en-US" dirty="0" smtClean="0"/>
              <a:t>(b)	To prevent any sale, disposition, lease or encumbrance of tribal lands, interests in lands, or other assets including mineral, </a:t>
            </a:r>
            <a:r>
              <a:rPr lang="en-US" dirty="0" smtClean="0"/>
              <a:t>gas, </a:t>
            </a:r>
            <a:r>
              <a:rPr lang="en-US" dirty="0" smtClean="0"/>
              <a:t>or oil.</a:t>
            </a:r>
          </a:p>
          <a:p>
            <a:pPr marL="114300" indent="0">
              <a:buNone/>
            </a:pPr>
            <a:endParaRPr lang="en-US" dirty="0" smtClean="0"/>
          </a:p>
          <a:p>
            <a:pPr marL="114300" indent="0">
              <a:buNone/>
            </a:pPr>
            <a:r>
              <a:rPr lang="en-US" dirty="0" smtClean="0"/>
              <a:t>(c)	To advise with the Secretary of the Interior w/ regard to all appropriation estimates or Federal projects for the benefit of the MCT, except where such appropriations</a:t>
            </a:r>
          </a:p>
          <a:p>
            <a:endParaRPr lang="en-US" dirty="0"/>
          </a:p>
        </p:txBody>
      </p:sp>
      <p:sp>
        <p:nvSpPr>
          <p:cNvPr id="4" name="Slide Number Placeholder 3"/>
          <p:cNvSpPr>
            <a:spLocks noGrp="1"/>
          </p:cNvSpPr>
          <p:nvPr>
            <p:ph type="sldNum" sz="quarter" idx="10"/>
          </p:nvPr>
        </p:nvSpPr>
        <p:spPr/>
        <p:txBody>
          <a:bodyPr/>
          <a:lstStyle/>
          <a:p>
            <a:fld id="{64671FA3-A3DA-6E4F-B37A-74EABCB9AED2}" type="slidenum">
              <a:rPr lang="en-US" smtClean="0"/>
              <a:t>14</a:t>
            </a:fld>
            <a:endParaRPr lang="en-US" dirty="0"/>
          </a:p>
        </p:txBody>
      </p:sp>
    </p:spTree>
    <p:extLst>
      <p:ext uri="{BB962C8B-B14F-4D97-AF65-F5344CB8AC3E}">
        <p14:creationId xmlns:p14="http://schemas.microsoft.com/office/powerpoint/2010/main" val="9395595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4300" indent="0">
              <a:buNone/>
            </a:pPr>
            <a:r>
              <a:rPr lang="en-US" dirty="0" smtClean="0"/>
              <a:t>(e)	To consult, negotiate, contract and conclude agreements on behalf of the MCT with Federal, State and local governments or private persons or organizations on all matters, within the powers of the TEC, except as provided in the powers of the RBC;</a:t>
            </a:r>
          </a:p>
          <a:p>
            <a:pPr marL="114300" indent="0">
              <a:buNone/>
            </a:pPr>
            <a:endParaRPr lang="en-US" dirty="0" smtClean="0"/>
          </a:p>
          <a:p>
            <a:pPr marL="114300" indent="0">
              <a:buNone/>
            </a:pPr>
            <a:r>
              <a:rPr lang="en-US" dirty="0" smtClean="0"/>
              <a:t>(f)	Except for the powers granted to the RBCs, the TEC shall be authorized to manage, lease, permit, or otherwise deal w/ tribal lands, interests in lands or other tribal assets; to engage in any business that will further the economic well being of members of the Tribe; to borrow money from the Federal Government or other sources and to direct the use of such funds for productive purposes, or to loan the money thus borrowed to Business Committees of the Reservation…</a:t>
            </a:r>
          </a:p>
          <a:p>
            <a:endParaRPr lang="en-US" dirty="0"/>
          </a:p>
        </p:txBody>
      </p:sp>
      <p:sp>
        <p:nvSpPr>
          <p:cNvPr id="4" name="Slide Number Placeholder 3"/>
          <p:cNvSpPr>
            <a:spLocks noGrp="1"/>
          </p:cNvSpPr>
          <p:nvPr>
            <p:ph type="sldNum" sz="quarter" idx="10"/>
          </p:nvPr>
        </p:nvSpPr>
        <p:spPr/>
        <p:txBody>
          <a:bodyPr/>
          <a:lstStyle/>
          <a:p>
            <a:fld id="{64671FA3-A3DA-6E4F-B37A-74EABCB9AED2}" type="slidenum">
              <a:rPr lang="en-US" smtClean="0"/>
              <a:t>15</a:t>
            </a:fld>
            <a:endParaRPr lang="en-US" dirty="0"/>
          </a:p>
        </p:txBody>
      </p:sp>
    </p:spTree>
    <p:extLst>
      <p:ext uri="{BB962C8B-B14F-4D97-AF65-F5344CB8AC3E}">
        <p14:creationId xmlns:p14="http://schemas.microsoft.com/office/powerpoint/2010/main" val="9395595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4300" indent="0">
              <a:buNone/>
            </a:pPr>
            <a:r>
              <a:rPr lang="en-US" dirty="0" smtClean="0"/>
              <a:t>(g)	The TEC may by ordinance, subject to the review of the Secretary of the Interior, levy licenses or fees on non-members or non-tribal organizations doing business on two or more Reservations;</a:t>
            </a:r>
          </a:p>
          <a:p>
            <a:pPr marL="114300" indent="0">
              <a:buNone/>
            </a:pPr>
            <a:endParaRPr lang="en-US" dirty="0" smtClean="0"/>
          </a:p>
          <a:p>
            <a:pPr marL="114300" indent="0">
              <a:buNone/>
            </a:pPr>
            <a:r>
              <a:rPr lang="en-US" dirty="0" smtClean="0"/>
              <a:t>(h)	To recognize any community organizations, associations or committees open to members of the several Reservations and to approve such organizations, subject to the provision that no such organizations, associations, or committees may assume any authority granted to the TEC or the RBC;</a:t>
            </a:r>
          </a:p>
          <a:p>
            <a:pPr marL="114300" indent="0">
              <a:buNone/>
            </a:pPr>
            <a:endParaRPr lang="en-US" dirty="0" smtClean="0"/>
          </a:p>
          <a:p>
            <a:pPr marL="114300" indent="0">
              <a:buNone/>
            </a:pPr>
            <a:r>
              <a:rPr lang="en-US" dirty="0" smtClean="0"/>
              <a:t>(</a:t>
            </a:r>
            <a:r>
              <a:rPr lang="en-US" dirty="0" err="1" smtClean="0"/>
              <a:t>i</a:t>
            </a:r>
            <a:r>
              <a:rPr lang="en-US" dirty="0" smtClean="0"/>
              <a:t>)	To delegate to committees, officers, employees or cooperative associations any of the foregoing authorities, reserving the right to review any action taken by virtue of such delegated authorities.</a:t>
            </a:r>
          </a:p>
          <a:p>
            <a:endParaRPr lang="en-US" dirty="0"/>
          </a:p>
        </p:txBody>
      </p:sp>
      <p:sp>
        <p:nvSpPr>
          <p:cNvPr id="4" name="Slide Number Placeholder 3"/>
          <p:cNvSpPr>
            <a:spLocks noGrp="1"/>
          </p:cNvSpPr>
          <p:nvPr>
            <p:ph type="sldNum" sz="quarter" idx="10"/>
          </p:nvPr>
        </p:nvSpPr>
        <p:spPr/>
        <p:txBody>
          <a:bodyPr/>
          <a:lstStyle/>
          <a:p>
            <a:fld id="{64671FA3-A3DA-6E4F-B37A-74EABCB9AED2}" type="slidenum">
              <a:rPr lang="en-US" smtClean="0"/>
              <a:t>16</a:t>
            </a:fld>
            <a:endParaRPr lang="en-US" dirty="0"/>
          </a:p>
        </p:txBody>
      </p:sp>
    </p:spTree>
    <p:extLst>
      <p:ext uri="{BB962C8B-B14F-4D97-AF65-F5344CB8AC3E}">
        <p14:creationId xmlns:p14="http://schemas.microsoft.com/office/powerpoint/2010/main" val="9395595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4300" indent="0">
              <a:buNone/>
            </a:pPr>
            <a:r>
              <a:rPr lang="en-US" dirty="0" smtClean="0"/>
              <a:t>(a)	To advise the Secretary of the Interior with regard to all appropriation estimates on Federal projects for the benefit of its Reservation;</a:t>
            </a:r>
          </a:p>
          <a:p>
            <a:pPr marL="114300" indent="0">
              <a:buNone/>
            </a:pPr>
            <a:endParaRPr lang="en-US" dirty="0" smtClean="0"/>
          </a:p>
          <a:p>
            <a:pPr marL="114300" indent="0">
              <a:buNone/>
            </a:pPr>
            <a:r>
              <a:rPr lang="en-US" dirty="0" smtClean="0"/>
              <a:t>(b)	To administer any funds within the control of the Reservation; to make expenditures from Reservation funds for salaries, expenses of Reservation officials, employment or other Reservation purposes. All expenditures of Reservation funds under the control of the RBC shall be in accordance with a budget, duly approved by resolution in legal session, and the amounts so expended shall be a matter of public record at all reasonable times. The Business Committees shall prepare annual budgets requesting advancements to the control of the Reservation of tribal funds under the control of the TEC.</a:t>
            </a:r>
          </a:p>
          <a:p>
            <a:endParaRPr lang="en-US" dirty="0"/>
          </a:p>
        </p:txBody>
      </p:sp>
      <p:sp>
        <p:nvSpPr>
          <p:cNvPr id="4" name="Slide Number Placeholder 3"/>
          <p:cNvSpPr>
            <a:spLocks noGrp="1"/>
          </p:cNvSpPr>
          <p:nvPr>
            <p:ph type="sldNum" sz="quarter" idx="10"/>
          </p:nvPr>
        </p:nvSpPr>
        <p:spPr/>
        <p:txBody>
          <a:bodyPr/>
          <a:lstStyle/>
          <a:p>
            <a:fld id="{64671FA3-A3DA-6E4F-B37A-74EABCB9AED2}" type="slidenum">
              <a:rPr lang="en-US" smtClean="0"/>
              <a:t>17</a:t>
            </a:fld>
            <a:endParaRPr lang="en-US" dirty="0"/>
          </a:p>
        </p:txBody>
      </p:sp>
    </p:spTree>
    <p:extLst>
      <p:ext uri="{BB962C8B-B14F-4D97-AF65-F5344CB8AC3E}">
        <p14:creationId xmlns:p14="http://schemas.microsoft.com/office/powerpoint/2010/main" val="9395595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4300" indent="0">
              <a:buNone/>
            </a:pPr>
            <a:r>
              <a:rPr lang="en-US" dirty="0" smtClean="0"/>
              <a:t>(c)	To consult, negotiate and contract and conclude agreements on behalf of its respective Reservation with Federal, State and local governments or private persons or organizations on all matters within the power of the RBC, provided that no such agreements or contracts shall directly affect any other Reservation or the TEC without their consent. The Business Committees shall be authorized to manage, lease, permit or otherwise deal with tribal lands, interests in lands or other tribal assets, when authorized to do so by the TEC but no such authorization is necessary in the case of lands or assets owned exclusively by the Reservation. To engage in any business that will further the economic well being of members of the Reservation; to borrow money from the Federal Government or other sources and to direct the use of such funds for productive purposes or to loan the money thus borrowed to members of the Reservation and to pledge or assign Reservation chattel or income due or to become due, subject only to the approval of the Secretary of the Interior or his authorized representative when required by Federal law and regulations. The Reservation Business Committee may also, with the consent of the TEC, assign tribal chattel or income.</a:t>
            </a:r>
          </a:p>
          <a:p>
            <a:endParaRPr lang="en-US" dirty="0"/>
          </a:p>
        </p:txBody>
      </p:sp>
      <p:sp>
        <p:nvSpPr>
          <p:cNvPr id="4" name="Slide Number Placeholder 3"/>
          <p:cNvSpPr>
            <a:spLocks noGrp="1"/>
          </p:cNvSpPr>
          <p:nvPr>
            <p:ph type="sldNum" sz="quarter" idx="10"/>
          </p:nvPr>
        </p:nvSpPr>
        <p:spPr/>
        <p:txBody>
          <a:bodyPr/>
          <a:lstStyle/>
          <a:p>
            <a:fld id="{64671FA3-A3DA-6E4F-B37A-74EABCB9AED2}" type="slidenum">
              <a:rPr lang="en-US" smtClean="0"/>
              <a:t>18</a:t>
            </a:fld>
            <a:endParaRPr lang="en-US" dirty="0"/>
          </a:p>
        </p:txBody>
      </p:sp>
    </p:spTree>
    <p:extLst>
      <p:ext uri="{BB962C8B-B14F-4D97-AF65-F5344CB8AC3E}">
        <p14:creationId xmlns:p14="http://schemas.microsoft.com/office/powerpoint/2010/main" val="9395595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 1-80 – only TEC can interpret the Constitution</a:t>
            </a:r>
          </a:p>
          <a:p>
            <a:r>
              <a:rPr lang="en-US" dirty="0" smtClean="0"/>
              <a:t>No. 2-80 – allowed the creation of a court system on the Band and Tribal levels</a:t>
            </a:r>
          </a:p>
          <a:p>
            <a:r>
              <a:rPr lang="en-US" dirty="0" smtClean="0"/>
              <a:t>No. 3-81 – related to eligibility for education funds (largely outdated today)</a:t>
            </a:r>
          </a:p>
          <a:p>
            <a:r>
              <a:rPr lang="en-US" dirty="0" smtClean="0"/>
              <a:t>No. 4-81 – reaffirmed No. 1-80</a:t>
            </a:r>
          </a:p>
          <a:p>
            <a:r>
              <a:rPr lang="en-US" dirty="0" smtClean="0"/>
              <a:t>No. 5-84 – rescinded in 1996</a:t>
            </a:r>
          </a:p>
          <a:p>
            <a:r>
              <a:rPr lang="en-US" dirty="0" smtClean="0"/>
              <a:t>No 6-84 – related to records</a:t>
            </a:r>
          </a:p>
          <a:p>
            <a:r>
              <a:rPr lang="en-US" dirty="0" smtClean="0"/>
              <a:t>No. 7-86 – local RBC decision for what determines the 20% of resident eligible voters</a:t>
            </a:r>
          </a:p>
          <a:p>
            <a:r>
              <a:rPr lang="en-US" dirty="0" smtClean="0"/>
              <a:t>No. 8-94 – related to delegations of authority</a:t>
            </a:r>
          </a:p>
          <a:p>
            <a:r>
              <a:rPr lang="en-US" dirty="0" smtClean="0"/>
              <a:t>No. 9-95 – rescinded in 1996</a:t>
            </a:r>
          </a:p>
          <a:p>
            <a:endParaRPr lang="en-US" dirty="0"/>
          </a:p>
        </p:txBody>
      </p:sp>
      <p:sp>
        <p:nvSpPr>
          <p:cNvPr id="4" name="Slide Number Placeholder 3"/>
          <p:cNvSpPr>
            <a:spLocks noGrp="1"/>
          </p:cNvSpPr>
          <p:nvPr>
            <p:ph type="sldNum" sz="quarter" idx="10"/>
          </p:nvPr>
        </p:nvSpPr>
        <p:spPr/>
        <p:txBody>
          <a:bodyPr/>
          <a:lstStyle/>
          <a:p>
            <a:fld id="{64671FA3-A3DA-6E4F-B37A-74EABCB9AED2}" type="slidenum">
              <a:rPr lang="en-US" smtClean="0"/>
              <a:t>19</a:t>
            </a:fld>
            <a:endParaRPr lang="en-US" dirty="0"/>
          </a:p>
        </p:txBody>
      </p:sp>
    </p:spTree>
    <p:extLst>
      <p:ext uri="{BB962C8B-B14F-4D97-AF65-F5344CB8AC3E}">
        <p14:creationId xmlns:p14="http://schemas.microsoft.com/office/powerpoint/2010/main" val="9395595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 10-96 – made clear that the BIA had no authority to ignore the MCT Constitution</a:t>
            </a:r>
          </a:p>
          <a:p>
            <a:r>
              <a:rPr lang="en-US" dirty="0" smtClean="0"/>
              <a:t>No. 11-09 – rescinded</a:t>
            </a:r>
          </a:p>
          <a:p>
            <a:r>
              <a:rPr lang="en-US" dirty="0" smtClean="0"/>
              <a:t>No. 12-09 – affirmed the Enrollment Ordinance language that only the blood of the biological parent could be counted</a:t>
            </a:r>
          </a:p>
          <a:p>
            <a:r>
              <a:rPr lang="en-US" dirty="0" smtClean="0"/>
              <a:t>No. 13-09 – whether a conviction for attempt is a disqualifying factor</a:t>
            </a:r>
          </a:p>
          <a:p>
            <a:r>
              <a:rPr lang="en-US" dirty="0" smtClean="0"/>
              <a:t>No. 14-2011 – 4/5</a:t>
            </a:r>
            <a:r>
              <a:rPr lang="en-US" baseline="30000" dirty="0" smtClean="0"/>
              <a:t>th</a:t>
            </a:r>
            <a:r>
              <a:rPr lang="en-US" dirty="0" smtClean="0"/>
              <a:t> requirement for removal</a:t>
            </a:r>
          </a:p>
          <a:p>
            <a:r>
              <a:rPr lang="en-US" dirty="0" smtClean="0"/>
              <a:t>No. 15-2011 – majority vote necessary for recall election</a:t>
            </a:r>
          </a:p>
          <a:p>
            <a:endParaRPr lang="en-US" dirty="0"/>
          </a:p>
        </p:txBody>
      </p:sp>
      <p:sp>
        <p:nvSpPr>
          <p:cNvPr id="4" name="Slide Number Placeholder 3"/>
          <p:cNvSpPr>
            <a:spLocks noGrp="1"/>
          </p:cNvSpPr>
          <p:nvPr>
            <p:ph type="sldNum" sz="quarter" idx="10"/>
          </p:nvPr>
        </p:nvSpPr>
        <p:spPr/>
        <p:txBody>
          <a:bodyPr/>
          <a:lstStyle/>
          <a:p>
            <a:fld id="{64671FA3-A3DA-6E4F-B37A-74EABCB9AED2}" type="slidenum">
              <a:rPr lang="en-US" smtClean="0"/>
              <a:t>20</a:t>
            </a:fld>
            <a:endParaRPr lang="en-US" dirty="0"/>
          </a:p>
        </p:txBody>
      </p:sp>
    </p:spTree>
    <p:extLst>
      <p:ext uri="{BB962C8B-B14F-4D97-AF65-F5344CB8AC3E}">
        <p14:creationId xmlns:p14="http://schemas.microsoft.com/office/powerpoint/2010/main" val="9395595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671FA3-A3DA-6E4F-B37A-74EABCB9AED2}" type="slidenum">
              <a:rPr lang="en-US" smtClean="0"/>
              <a:t>21</a:t>
            </a:fld>
            <a:endParaRPr lang="en-US" dirty="0"/>
          </a:p>
        </p:txBody>
      </p:sp>
    </p:spTree>
    <p:extLst>
      <p:ext uri="{BB962C8B-B14F-4D97-AF65-F5344CB8AC3E}">
        <p14:creationId xmlns:p14="http://schemas.microsoft.com/office/powerpoint/2010/main" val="9395595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14983"/>
            <a:ext cx="5608320" cy="4183380"/>
          </a:xfrm>
        </p:spPr>
        <p:txBody>
          <a:bodyPr/>
          <a:lstStyle/>
          <a:p>
            <a:r>
              <a:rPr lang="en-US" sz="2900" dirty="0" smtClean="0"/>
              <a:t>    Divided </a:t>
            </a:r>
            <a:r>
              <a:rPr lang="en-US" sz="2900" dirty="0" smtClean="0"/>
              <a:t>into 4 sections</a:t>
            </a:r>
          </a:p>
          <a:p>
            <a:r>
              <a:rPr lang="en-US" sz="3200" dirty="0" smtClean="0"/>
              <a:t>History </a:t>
            </a:r>
            <a:r>
              <a:rPr lang="en-US" sz="3200" dirty="0" smtClean="0"/>
              <a:t>of MCT Constitution</a:t>
            </a:r>
          </a:p>
          <a:p>
            <a:r>
              <a:rPr lang="en-US" sz="3200" dirty="0" smtClean="0"/>
              <a:t>Powers &amp; Duties of the TEC</a:t>
            </a:r>
          </a:p>
          <a:p>
            <a:r>
              <a:rPr lang="en-US" sz="3200" dirty="0" smtClean="0"/>
              <a:t>Powers &amp; Duties of RBC</a:t>
            </a:r>
          </a:p>
          <a:p>
            <a:r>
              <a:rPr lang="en-US" sz="3200" dirty="0" smtClean="0"/>
              <a:t>Day-to-day operations</a:t>
            </a:r>
          </a:p>
          <a:p>
            <a:endParaRPr lang="en-US" sz="2900" dirty="0"/>
          </a:p>
        </p:txBody>
      </p:sp>
      <p:sp>
        <p:nvSpPr>
          <p:cNvPr id="4" name="Slide Number Placeholder 3"/>
          <p:cNvSpPr>
            <a:spLocks noGrp="1"/>
          </p:cNvSpPr>
          <p:nvPr>
            <p:ph type="sldNum" sz="quarter" idx="10"/>
          </p:nvPr>
        </p:nvSpPr>
        <p:spPr/>
        <p:txBody>
          <a:bodyPr/>
          <a:lstStyle/>
          <a:p>
            <a:fld id="{64671FA3-A3DA-6E4F-B37A-74EABCB9AED2}" type="slidenum">
              <a:rPr lang="en-US" smtClean="0"/>
              <a:t>2</a:t>
            </a:fld>
            <a:endParaRPr lang="en-US" dirty="0"/>
          </a:p>
        </p:txBody>
      </p:sp>
    </p:spTree>
    <p:extLst>
      <p:ext uri="{BB962C8B-B14F-4D97-AF65-F5344CB8AC3E}">
        <p14:creationId xmlns:p14="http://schemas.microsoft.com/office/powerpoint/2010/main" val="15761867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600" dirty="0" smtClean="0"/>
              <a:t>Indian Reorganization Act of 1934</a:t>
            </a:r>
          </a:p>
          <a:p>
            <a:pPr lvl="1"/>
            <a:r>
              <a:rPr lang="en-US" sz="3400" dirty="0" smtClean="0"/>
              <a:t>Imposed a standardized model of governance on tribes</a:t>
            </a:r>
          </a:p>
          <a:p>
            <a:pPr lvl="1"/>
            <a:r>
              <a:rPr lang="en-US" sz="3400" dirty="0" smtClean="0"/>
              <a:t>Adoption of the IRA was voluntary and each reservation had 18 months to vote on whether or not to adopt</a:t>
            </a:r>
          </a:p>
          <a:p>
            <a:endParaRPr lang="en-US" dirty="0"/>
          </a:p>
        </p:txBody>
      </p:sp>
      <p:sp>
        <p:nvSpPr>
          <p:cNvPr id="4" name="Slide Number Placeholder 3"/>
          <p:cNvSpPr>
            <a:spLocks noGrp="1"/>
          </p:cNvSpPr>
          <p:nvPr>
            <p:ph type="sldNum" sz="quarter" idx="10"/>
          </p:nvPr>
        </p:nvSpPr>
        <p:spPr/>
        <p:txBody>
          <a:bodyPr/>
          <a:lstStyle/>
          <a:p>
            <a:fld id="{64671FA3-A3DA-6E4F-B37A-74EABCB9AED2}" type="slidenum">
              <a:rPr lang="en-US" smtClean="0"/>
              <a:t>4</a:t>
            </a:fld>
            <a:endParaRPr lang="en-US" dirty="0"/>
          </a:p>
        </p:txBody>
      </p:sp>
    </p:spTree>
    <p:extLst>
      <p:ext uri="{BB962C8B-B14F-4D97-AF65-F5344CB8AC3E}">
        <p14:creationId xmlns:p14="http://schemas.microsoft.com/office/powerpoint/2010/main" val="6660214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600" dirty="0" smtClean="0"/>
              <a:t>IRA Constitution adopted in 1936</a:t>
            </a:r>
          </a:p>
          <a:p>
            <a:r>
              <a:rPr lang="en-US" sz="3600" dirty="0" smtClean="0"/>
              <a:t>Amended and Revised in 1964</a:t>
            </a:r>
          </a:p>
          <a:p>
            <a:pPr lvl="1"/>
            <a:r>
              <a:rPr lang="en-US" sz="3200" dirty="0" smtClean="0"/>
              <a:t>4 additional amendments</a:t>
            </a:r>
          </a:p>
          <a:p>
            <a:pPr lvl="2"/>
            <a:r>
              <a:rPr lang="en-US" sz="3000" dirty="0" smtClean="0"/>
              <a:t>Amendment I – 1972</a:t>
            </a:r>
          </a:p>
          <a:p>
            <a:pPr lvl="2"/>
            <a:r>
              <a:rPr lang="en-US" sz="3000" dirty="0" smtClean="0"/>
              <a:t>Amendment II – 1972</a:t>
            </a:r>
          </a:p>
          <a:p>
            <a:pPr lvl="2"/>
            <a:r>
              <a:rPr lang="en-US" sz="3000" dirty="0" smtClean="0"/>
              <a:t>Amendment III – 2006</a:t>
            </a:r>
          </a:p>
          <a:p>
            <a:pPr lvl="2"/>
            <a:r>
              <a:rPr lang="en-US" sz="3000" dirty="0" smtClean="0"/>
              <a:t>Amendment IV - 2006</a:t>
            </a:r>
          </a:p>
          <a:p>
            <a:endParaRPr lang="en-US" dirty="0"/>
          </a:p>
        </p:txBody>
      </p:sp>
      <p:sp>
        <p:nvSpPr>
          <p:cNvPr id="4" name="Slide Number Placeholder 3"/>
          <p:cNvSpPr>
            <a:spLocks noGrp="1"/>
          </p:cNvSpPr>
          <p:nvPr>
            <p:ph type="sldNum" sz="quarter" idx="10"/>
          </p:nvPr>
        </p:nvSpPr>
        <p:spPr/>
        <p:txBody>
          <a:bodyPr/>
          <a:lstStyle/>
          <a:p>
            <a:fld id="{64671FA3-A3DA-6E4F-B37A-74EABCB9AED2}" type="slidenum">
              <a:rPr lang="en-US" smtClean="0"/>
              <a:t>5</a:t>
            </a:fld>
            <a:endParaRPr lang="en-US" dirty="0"/>
          </a:p>
        </p:txBody>
      </p:sp>
    </p:spTree>
    <p:extLst>
      <p:ext uri="{BB962C8B-B14F-4D97-AF65-F5344CB8AC3E}">
        <p14:creationId xmlns:p14="http://schemas.microsoft.com/office/powerpoint/2010/main" val="6660214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Revised Constitution and Bylaws of the Minnesota Chippewa Tribe was enacted in 1963 and approved on March 3, 1964</a:t>
            </a:r>
          </a:p>
          <a:p>
            <a:r>
              <a:rPr lang="en-US" sz="1200" dirty="0" smtClean="0"/>
              <a:t>Remains largely intact today</a:t>
            </a:r>
          </a:p>
          <a:p>
            <a:endParaRPr lang="en-US" dirty="0"/>
          </a:p>
        </p:txBody>
      </p:sp>
      <p:sp>
        <p:nvSpPr>
          <p:cNvPr id="4" name="Slide Number Placeholder 3"/>
          <p:cNvSpPr>
            <a:spLocks noGrp="1"/>
          </p:cNvSpPr>
          <p:nvPr>
            <p:ph type="sldNum" sz="quarter" idx="10"/>
          </p:nvPr>
        </p:nvSpPr>
        <p:spPr/>
        <p:txBody>
          <a:bodyPr/>
          <a:lstStyle/>
          <a:p>
            <a:fld id="{64671FA3-A3DA-6E4F-B37A-74EABCB9AED2}" type="slidenum">
              <a:rPr lang="en-US" smtClean="0"/>
              <a:t>7</a:t>
            </a:fld>
            <a:endParaRPr lang="en-US" dirty="0"/>
          </a:p>
        </p:txBody>
      </p:sp>
    </p:spTree>
    <p:extLst>
      <p:ext uri="{BB962C8B-B14F-4D97-AF65-F5344CB8AC3E}">
        <p14:creationId xmlns:p14="http://schemas.microsoft.com/office/powerpoint/2010/main" val="8551791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Removed local charters</a:t>
            </a:r>
          </a:p>
          <a:p>
            <a:r>
              <a:rPr lang="en-US" sz="1200" dirty="0" smtClean="0"/>
              <a:t>Created Reservation Business Committee structure</a:t>
            </a:r>
          </a:p>
          <a:p>
            <a:r>
              <a:rPr lang="en-US" sz="1200" dirty="0" smtClean="0"/>
              <a:t>Implemented ¼ degree blood quantum</a:t>
            </a:r>
          </a:p>
          <a:p>
            <a:r>
              <a:rPr lang="en-US" sz="1200" dirty="0" smtClean="0"/>
              <a:t>Changed term from 1 to 4 years</a:t>
            </a:r>
          </a:p>
          <a:p>
            <a:endParaRPr lang="en-US" dirty="0"/>
          </a:p>
        </p:txBody>
      </p:sp>
      <p:sp>
        <p:nvSpPr>
          <p:cNvPr id="4" name="Slide Number Placeholder 3"/>
          <p:cNvSpPr>
            <a:spLocks noGrp="1"/>
          </p:cNvSpPr>
          <p:nvPr>
            <p:ph type="sldNum" sz="quarter" idx="10"/>
          </p:nvPr>
        </p:nvSpPr>
        <p:spPr/>
        <p:txBody>
          <a:bodyPr/>
          <a:lstStyle/>
          <a:p>
            <a:fld id="{64671FA3-A3DA-6E4F-B37A-74EABCB9AED2}" type="slidenum">
              <a:rPr lang="en-US" smtClean="0"/>
              <a:t>8</a:t>
            </a:fld>
            <a:endParaRPr lang="en-US" dirty="0"/>
          </a:p>
        </p:txBody>
      </p:sp>
    </p:spTree>
    <p:extLst>
      <p:ext uri="{BB962C8B-B14F-4D97-AF65-F5344CB8AC3E}">
        <p14:creationId xmlns:p14="http://schemas.microsoft.com/office/powerpoint/2010/main" val="8551791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Preamble</a:t>
            </a:r>
          </a:p>
          <a:p>
            <a:r>
              <a:rPr lang="en-US" sz="1200" dirty="0" smtClean="0"/>
              <a:t>Article I – Organization and </a:t>
            </a:r>
            <a:r>
              <a:rPr lang="en-US" sz="1200" dirty="0" smtClean="0"/>
              <a:t>Purpose</a:t>
            </a:r>
          </a:p>
          <a:p>
            <a:r>
              <a:rPr lang="en-US" sz="1200" dirty="0" smtClean="0"/>
              <a:t>	conserve and develop</a:t>
            </a:r>
            <a:r>
              <a:rPr lang="en-US" sz="1200" baseline="0" dirty="0" smtClean="0"/>
              <a:t> tribal resources, promote general welfare, preserve and maintain justice</a:t>
            </a:r>
            <a:endParaRPr lang="en-US" sz="1200" dirty="0" smtClean="0"/>
          </a:p>
          <a:p>
            <a:r>
              <a:rPr lang="en-US" sz="1200" dirty="0" smtClean="0"/>
              <a:t>Article II – </a:t>
            </a:r>
            <a:r>
              <a:rPr lang="en-US" sz="1200" dirty="0" smtClean="0"/>
              <a:t>Membership</a:t>
            </a:r>
          </a:p>
          <a:p>
            <a:r>
              <a:rPr lang="en-US" sz="1200" dirty="0" smtClean="0"/>
              <a:t>	3 forms</a:t>
            </a:r>
            <a:r>
              <a:rPr lang="en-US" sz="1200" baseline="0" dirty="0" smtClean="0"/>
              <a:t> of membership; 1.) 1941 roll; 2.) children of 1941 rolls born from 41 to 61; and 3.) ¼ bloods</a:t>
            </a:r>
            <a:endParaRPr lang="en-US" sz="1200" dirty="0" smtClean="0"/>
          </a:p>
          <a:p>
            <a:r>
              <a:rPr lang="en-US" sz="1200" dirty="0" smtClean="0"/>
              <a:t>Article III – Governing </a:t>
            </a:r>
            <a:r>
              <a:rPr lang="en-US" sz="1200" dirty="0" smtClean="0"/>
              <a:t>Body</a:t>
            </a:r>
          </a:p>
          <a:p>
            <a:r>
              <a:rPr lang="en-US" sz="1200" dirty="0" smtClean="0"/>
              <a:t> 	TEC and RBCs</a:t>
            </a:r>
            <a:endParaRPr lang="en-US" sz="1200" dirty="0" smtClean="0"/>
          </a:p>
          <a:p>
            <a:r>
              <a:rPr lang="en-US" sz="1200" dirty="0" smtClean="0"/>
              <a:t>Article IV – Tribal </a:t>
            </a:r>
            <a:r>
              <a:rPr lang="en-US" sz="1200" dirty="0" smtClean="0"/>
              <a:t>Elections</a:t>
            </a:r>
            <a:endParaRPr lang="en-US" sz="1200" dirty="0" smtClean="0"/>
          </a:p>
          <a:p>
            <a:r>
              <a:rPr lang="en-US" sz="1200" dirty="0" smtClean="0"/>
              <a:t>Article V – TEC </a:t>
            </a:r>
            <a:r>
              <a:rPr lang="en-US" sz="1200" dirty="0" smtClean="0"/>
              <a:t>Authorities</a:t>
            </a:r>
          </a:p>
          <a:p>
            <a:r>
              <a:rPr lang="en-US" sz="1200" dirty="0" smtClean="0"/>
              <a:t>	will discuss in depth later</a:t>
            </a:r>
            <a:endParaRPr lang="en-US" sz="1200" dirty="0" smtClean="0"/>
          </a:p>
          <a:p>
            <a:r>
              <a:rPr lang="en-US" sz="1200" dirty="0" smtClean="0"/>
              <a:t>Article VI – RBC </a:t>
            </a:r>
            <a:r>
              <a:rPr lang="en-US" sz="1200" dirty="0" smtClean="0"/>
              <a:t>Authorities</a:t>
            </a:r>
          </a:p>
          <a:p>
            <a:r>
              <a:rPr lang="en-US" sz="1200" dirty="0" smtClean="0"/>
              <a:t>	will discuss in depth later</a:t>
            </a:r>
            <a:endParaRPr lang="en-US" sz="1200" dirty="0" smtClean="0"/>
          </a:p>
          <a:p>
            <a:r>
              <a:rPr lang="en-US" sz="1200" dirty="0" smtClean="0"/>
              <a:t>Article VII – Duration </a:t>
            </a:r>
          </a:p>
          <a:p>
            <a:r>
              <a:rPr lang="en-US" sz="1200" dirty="0" smtClean="0"/>
              <a:t>Article VIII – Majority vote</a:t>
            </a:r>
          </a:p>
          <a:p>
            <a:endParaRPr lang="en-US" dirty="0"/>
          </a:p>
        </p:txBody>
      </p:sp>
      <p:sp>
        <p:nvSpPr>
          <p:cNvPr id="4" name="Slide Number Placeholder 3"/>
          <p:cNvSpPr>
            <a:spLocks noGrp="1"/>
          </p:cNvSpPr>
          <p:nvPr>
            <p:ph type="sldNum" sz="quarter" idx="10"/>
          </p:nvPr>
        </p:nvSpPr>
        <p:spPr/>
        <p:txBody>
          <a:bodyPr/>
          <a:lstStyle/>
          <a:p>
            <a:fld id="{64671FA3-A3DA-6E4F-B37A-74EABCB9AED2}" type="slidenum">
              <a:rPr lang="en-US" smtClean="0"/>
              <a:t>9</a:t>
            </a:fld>
            <a:endParaRPr lang="en-US" dirty="0"/>
          </a:p>
        </p:txBody>
      </p:sp>
    </p:spTree>
    <p:extLst>
      <p:ext uri="{BB962C8B-B14F-4D97-AF65-F5344CB8AC3E}">
        <p14:creationId xmlns:p14="http://schemas.microsoft.com/office/powerpoint/2010/main" val="21974146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Article IX - Bonding</a:t>
            </a:r>
          </a:p>
          <a:p>
            <a:r>
              <a:rPr lang="en-US" sz="1200" dirty="0" smtClean="0"/>
              <a:t>Article X – Vacancies and Removal</a:t>
            </a:r>
          </a:p>
          <a:p>
            <a:r>
              <a:rPr lang="en-US" sz="1200" dirty="0" smtClean="0"/>
              <a:t>Article XI </a:t>
            </a:r>
            <a:r>
              <a:rPr lang="en-US" sz="1200" dirty="0" smtClean="0"/>
              <a:t>– Ratification</a:t>
            </a:r>
          </a:p>
          <a:p>
            <a:r>
              <a:rPr lang="en-US" sz="1200" dirty="0" smtClean="0"/>
              <a:t>Article XII  - Amendment</a:t>
            </a:r>
          </a:p>
          <a:p>
            <a:r>
              <a:rPr lang="en-US" sz="1200" dirty="0" smtClean="0"/>
              <a:t>Article XIII – Rights of Members</a:t>
            </a:r>
          </a:p>
          <a:p>
            <a:r>
              <a:rPr lang="en-US" sz="1200" dirty="0" smtClean="0"/>
              <a:t>Article XIV – Referendum</a:t>
            </a:r>
          </a:p>
          <a:p>
            <a:r>
              <a:rPr lang="en-US" sz="1200" dirty="0" smtClean="0"/>
              <a:t>Article XV – Manner of Review</a:t>
            </a:r>
          </a:p>
          <a:p>
            <a:endParaRPr lang="en-US" dirty="0"/>
          </a:p>
        </p:txBody>
      </p:sp>
      <p:sp>
        <p:nvSpPr>
          <p:cNvPr id="4" name="Slide Number Placeholder 3"/>
          <p:cNvSpPr>
            <a:spLocks noGrp="1"/>
          </p:cNvSpPr>
          <p:nvPr>
            <p:ph type="sldNum" sz="quarter" idx="10"/>
          </p:nvPr>
        </p:nvSpPr>
        <p:spPr/>
        <p:txBody>
          <a:bodyPr/>
          <a:lstStyle/>
          <a:p>
            <a:fld id="{64671FA3-A3DA-6E4F-B37A-74EABCB9AED2}" type="slidenum">
              <a:rPr lang="en-US" smtClean="0"/>
              <a:t>10</a:t>
            </a:fld>
            <a:endParaRPr lang="en-US" dirty="0"/>
          </a:p>
        </p:txBody>
      </p:sp>
    </p:spTree>
    <p:extLst>
      <p:ext uri="{BB962C8B-B14F-4D97-AF65-F5344CB8AC3E}">
        <p14:creationId xmlns:p14="http://schemas.microsoft.com/office/powerpoint/2010/main" val="21974146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800" dirty="0" smtClean="0"/>
              <a:t>Bylaws</a:t>
            </a:r>
          </a:p>
          <a:p>
            <a:pPr lvl="1"/>
            <a:r>
              <a:rPr lang="en-US" sz="2400" dirty="0" smtClean="0"/>
              <a:t>Article I – Duties of TEC Officers</a:t>
            </a:r>
          </a:p>
          <a:p>
            <a:pPr lvl="1"/>
            <a:r>
              <a:rPr lang="en-US" sz="2400" dirty="0" smtClean="0"/>
              <a:t>Article II – TEC Meetings</a:t>
            </a:r>
          </a:p>
          <a:p>
            <a:pPr lvl="1"/>
            <a:r>
              <a:rPr lang="en-US" sz="2400" dirty="0" smtClean="0"/>
              <a:t>Article III – Installation of Members</a:t>
            </a:r>
          </a:p>
          <a:p>
            <a:pPr lvl="1"/>
            <a:r>
              <a:rPr lang="en-US" sz="2400" dirty="0" smtClean="0"/>
              <a:t>Article IV – Amendments</a:t>
            </a:r>
          </a:p>
          <a:p>
            <a:pPr lvl="1"/>
            <a:r>
              <a:rPr lang="en-US" sz="2400" dirty="0" smtClean="0"/>
              <a:t>Article V – Miscellaneous</a:t>
            </a:r>
          </a:p>
          <a:p>
            <a:pPr lvl="1"/>
            <a:r>
              <a:rPr lang="en-US" sz="2400" dirty="0" smtClean="0"/>
              <a:t>Article VI – RBC Bylaws</a:t>
            </a:r>
          </a:p>
          <a:p>
            <a:endParaRPr lang="en-US" dirty="0"/>
          </a:p>
        </p:txBody>
      </p:sp>
      <p:sp>
        <p:nvSpPr>
          <p:cNvPr id="4" name="Slide Number Placeholder 3"/>
          <p:cNvSpPr>
            <a:spLocks noGrp="1"/>
          </p:cNvSpPr>
          <p:nvPr>
            <p:ph type="sldNum" sz="quarter" idx="10"/>
          </p:nvPr>
        </p:nvSpPr>
        <p:spPr/>
        <p:txBody>
          <a:bodyPr/>
          <a:lstStyle/>
          <a:p>
            <a:fld id="{64671FA3-A3DA-6E4F-B37A-74EABCB9AED2}" type="slidenum">
              <a:rPr lang="en-US" smtClean="0"/>
              <a:t>11</a:t>
            </a:fld>
            <a:endParaRPr lang="en-US" dirty="0"/>
          </a:p>
        </p:txBody>
      </p:sp>
    </p:spTree>
    <p:extLst>
      <p:ext uri="{BB962C8B-B14F-4D97-AF65-F5344CB8AC3E}">
        <p14:creationId xmlns:p14="http://schemas.microsoft.com/office/powerpoint/2010/main" val="21974146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069C06D-4ED8-42C6-905D-CA84CA1B6CBF}" type="datetime2">
              <a:rPr lang="en-US" smtClean="0"/>
              <a:t>Sunday, August 20, 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9D2C864-9362-43C7-A136-D9C41D93A96D}"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56EEE0E-EDB0-4D84-86B0-50833DF22902}" type="datetime2">
              <a:rPr lang="en-US" smtClean="0"/>
              <a:t>Sunday, August 20, 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14372C-B5AB-4C39-B273-B99224EB4DD5}" type="datetime2">
              <a:rPr lang="en-US" smtClean="0"/>
              <a:t>Sunday, August 20, 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4CB1CAA-32CD-4B55-B92A-B8F0843CACF4}" type="datetime2">
              <a:rPr lang="en-US" smtClean="0"/>
              <a:t>Sunday, August 20, 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D8CDC4-3D19-4983-B478-82F6B8E5AB66}" type="datetime2">
              <a:rPr lang="en-US" smtClean="0"/>
              <a:t>Sunday, August 20, 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B82477-D5D3-4181-8C11-75D0F2433A87}" type="datetime2">
              <a:rPr lang="en-US" smtClean="0"/>
              <a:t>Sunday, August 20, 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13E253B-1893-4367-8BAE-DF4BC10DC578}" type="datetime2">
              <a:rPr lang="en-US" smtClean="0"/>
              <a:t>Sunday, August 20, 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B62300D-25B3-4603-86C9-4CB776489F00}" type="datetime2">
              <a:rPr lang="en-US" smtClean="0"/>
              <a:t>Sunday, August 20, 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314AD9-FCC8-48B7-B85B-012A91320DFF}" type="datetime2">
              <a:rPr lang="en-US" smtClean="0"/>
              <a:t>Sunday, August 20, 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789C0F2-17E0-497A-9BBE-0C73201AAFE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82DC50-D5DB-4F94-B367-9876CD2C4012}" type="datetime2">
              <a:rPr lang="en-US" smtClean="0"/>
              <a:t>Sunday, August 20, 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789C0F2-17E0-497A-9BBE-0C73201AAFE3}" type="slidenum">
              <a:rPr lang="en-US" smtClean="0"/>
              <a:pPr/>
              <a:t>‹#›</a:t>
            </a:fld>
            <a:endParaRPr lang="en-US" dirty="0"/>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292EB412-E790-42EA-81FE-2925D3A43D91}" type="datetime2">
              <a:rPr lang="en-US" smtClean="0"/>
              <a:t>Sunday, August 20, 17</a:t>
            </a:fld>
            <a:endParaRPr lang="en-US" dirty="0"/>
          </a:p>
        </p:txBody>
      </p:sp>
      <p:sp>
        <p:nvSpPr>
          <p:cNvPr id="9" name="Slide Number Placeholder 8"/>
          <p:cNvSpPr>
            <a:spLocks noGrp="1"/>
          </p:cNvSpPr>
          <p:nvPr>
            <p:ph type="sldNum" sz="quarter" idx="11"/>
          </p:nvPr>
        </p:nvSpPr>
        <p:spPr/>
        <p:txBody>
          <a:bodyPr/>
          <a:lstStyle/>
          <a:p>
            <a:fld id="{1789C0F2-17E0-497A-9BBE-0C73201AAFE3}"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1789C0F2-17E0-497A-9BBE-0C73201AAFE3}" type="slidenum">
              <a:rPr lang="en-US" smtClean="0"/>
              <a:pPr/>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0B385921-A91A-409C-921C-0E0EC1E750EC}" type="datetime2">
              <a:rPr lang="en-US" smtClean="0"/>
              <a:t>Sunday, August 20, 17</a:t>
            </a:fld>
            <a:endParaRPr lang="en-US" dirty="0"/>
          </a:p>
        </p:txBody>
      </p:sp>
    </p:spTree>
  </p:cSld>
  <p:clrMap bg1="lt1" tx1="dk1" bg2="lt2" tx2="dk2" accent1="accent1" accent2="accent2" accent3="accent3" accent4="accent4" accent5="accent5" accent6="accent6" hlink="hlink" folHlink="folHlink"/>
  <p:sldLayoutIdLst>
    <p:sldLayoutId id="2147484219" r:id="rId1"/>
    <p:sldLayoutId id="2147484220" r:id="rId2"/>
    <p:sldLayoutId id="2147484221" r:id="rId3"/>
    <p:sldLayoutId id="2147484222" r:id="rId4"/>
    <p:sldLayoutId id="2147484223" r:id="rId5"/>
    <p:sldLayoutId id="2147484224" r:id="rId6"/>
    <p:sldLayoutId id="2147484225" r:id="rId7"/>
    <p:sldLayoutId id="2147484226" r:id="rId8"/>
    <p:sldLayoutId id="2147484227" r:id="rId9"/>
    <p:sldLayoutId id="2147484228" r:id="rId10"/>
    <p:sldLayoutId id="2147484229" r:id="rId11"/>
  </p:sldLayoutIdLst>
  <p:hf sldNum="0"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8659"/>
            <a:ext cx="7620000" cy="3605340"/>
          </a:xfrm>
        </p:spPr>
        <p:txBody>
          <a:bodyPr/>
          <a:lstStyle/>
          <a:p>
            <a:pPr algn="ctr"/>
            <a:r>
              <a:rPr lang="en-US" sz="5400" b="1" cap="small" dirty="0">
                <a:solidFill>
                  <a:srgbClr val="2C7C9F"/>
                </a:solidFill>
              </a:rPr>
              <a:t/>
            </a:r>
            <a:br>
              <a:rPr lang="en-US" sz="5400" b="1" cap="small" dirty="0">
                <a:solidFill>
                  <a:srgbClr val="2C7C9F"/>
                </a:solidFill>
              </a:rPr>
            </a:br>
            <a:r>
              <a:rPr lang="en-US" sz="5400" b="1" cap="small" dirty="0" smtClean="0">
                <a:solidFill>
                  <a:srgbClr val="2C7C9F"/>
                </a:solidFill>
              </a:rPr>
              <a:t>The Development of the MCT Constitution</a:t>
            </a:r>
            <a:r>
              <a:rPr lang="en-US" sz="5400" cap="small" dirty="0"/>
              <a:t/>
            </a:r>
            <a:br>
              <a:rPr lang="en-US" sz="5400" cap="small" dirty="0"/>
            </a:br>
            <a:r>
              <a:rPr lang="en-US" sz="5400" dirty="0"/>
              <a:t/>
            </a:r>
            <a:br>
              <a:rPr lang="en-US" sz="5400" dirty="0"/>
            </a:br>
            <a:r>
              <a:rPr lang="en-US" sz="4000" cap="small" dirty="0">
                <a:solidFill>
                  <a:srgbClr val="2C7C9F"/>
                </a:solidFill>
              </a:rPr>
              <a:t>Philip M. Brodeen</a:t>
            </a:r>
            <a:r>
              <a:rPr lang="en-US" sz="4000" dirty="0">
                <a:solidFill>
                  <a:srgbClr val="2C7C9F"/>
                </a:solidFill>
              </a:rPr>
              <a:t> </a:t>
            </a:r>
            <a:r>
              <a:rPr lang="en-US" sz="4000" dirty="0" smtClean="0">
                <a:solidFill>
                  <a:srgbClr val="2C7C9F"/>
                </a:solidFill>
              </a:rPr>
              <a:t/>
            </a:r>
            <a:br>
              <a:rPr lang="en-US" sz="4000" dirty="0" smtClean="0">
                <a:solidFill>
                  <a:srgbClr val="2C7C9F"/>
                </a:solidFill>
              </a:rPr>
            </a:br>
            <a:r>
              <a:rPr lang="en-US" sz="4000" cap="small" dirty="0" smtClean="0">
                <a:solidFill>
                  <a:srgbClr val="2C7C9F"/>
                </a:solidFill>
              </a:rPr>
              <a:t>Brodeen &amp; Paulson PLLP</a:t>
            </a:r>
            <a:endParaRPr lang="en-US" cap="small" dirty="0">
              <a:solidFill>
                <a:srgbClr val="2C7C9F"/>
              </a:solidFill>
            </a:endParaRPr>
          </a:p>
        </p:txBody>
      </p:sp>
    </p:spTree>
    <p:extLst>
      <p:ext uri="{BB962C8B-B14F-4D97-AF65-F5344CB8AC3E}">
        <p14:creationId xmlns:p14="http://schemas.microsoft.com/office/powerpoint/2010/main" val="41623887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solidFill>
                  <a:srgbClr val="2C7C9F"/>
                </a:solidFill>
              </a:rPr>
              <a:t>Revised MCT Constitution</a:t>
            </a:r>
            <a:endParaRPr lang="en-US" dirty="0">
              <a:solidFill>
                <a:srgbClr val="2C7C9F"/>
              </a:solidFill>
            </a:endParaRPr>
          </a:p>
        </p:txBody>
      </p:sp>
      <p:sp>
        <p:nvSpPr>
          <p:cNvPr id="3" name="Content Placeholder 2"/>
          <p:cNvSpPr>
            <a:spLocks noGrp="1"/>
          </p:cNvSpPr>
          <p:nvPr>
            <p:ph idx="1"/>
          </p:nvPr>
        </p:nvSpPr>
        <p:spPr/>
        <p:txBody>
          <a:bodyPr>
            <a:normAutofit/>
          </a:bodyPr>
          <a:lstStyle/>
          <a:p>
            <a:r>
              <a:rPr lang="en-US" sz="2800" dirty="0" smtClean="0"/>
              <a:t>Article IX - Bonding</a:t>
            </a:r>
          </a:p>
          <a:p>
            <a:r>
              <a:rPr lang="en-US" sz="2800" dirty="0" smtClean="0"/>
              <a:t>Article X – Vacancies and Removal</a:t>
            </a:r>
          </a:p>
          <a:p>
            <a:r>
              <a:rPr lang="en-US" sz="2800" dirty="0" smtClean="0"/>
              <a:t>Article XI </a:t>
            </a:r>
            <a:r>
              <a:rPr lang="en-US" sz="2800" dirty="0" smtClean="0"/>
              <a:t>– Ratification</a:t>
            </a:r>
          </a:p>
          <a:p>
            <a:r>
              <a:rPr lang="en-US" sz="2800" dirty="0" smtClean="0"/>
              <a:t>Article XII  - Amendment</a:t>
            </a:r>
          </a:p>
          <a:p>
            <a:r>
              <a:rPr lang="en-US" sz="2800" dirty="0" smtClean="0"/>
              <a:t>Article XIII – Rights of Members</a:t>
            </a:r>
          </a:p>
          <a:p>
            <a:r>
              <a:rPr lang="en-US" sz="2800" dirty="0" smtClean="0"/>
              <a:t>Article XIV – Referendum</a:t>
            </a:r>
          </a:p>
          <a:p>
            <a:r>
              <a:rPr lang="en-US" sz="2800" dirty="0" smtClean="0"/>
              <a:t>Article XV – Manner of Review</a:t>
            </a:r>
            <a:endParaRPr lang="en-US" sz="2600" dirty="0" smtClean="0"/>
          </a:p>
          <a:p>
            <a:pPr lvl="1"/>
            <a:endParaRPr lang="en-US" dirty="0"/>
          </a:p>
        </p:txBody>
      </p:sp>
    </p:spTree>
    <p:extLst>
      <p:ext uri="{BB962C8B-B14F-4D97-AF65-F5344CB8AC3E}">
        <p14:creationId xmlns:p14="http://schemas.microsoft.com/office/powerpoint/2010/main" val="42597321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2C7C9F"/>
                </a:solidFill>
              </a:rPr>
              <a:t>Revised </a:t>
            </a:r>
            <a:r>
              <a:rPr lang="en-US" dirty="0" smtClean="0">
                <a:solidFill>
                  <a:srgbClr val="2C7C9F"/>
                </a:solidFill>
              </a:rPr>
              <a:t>MCT Constitution</a:t>
            </a:r>
            <a:endParaRPr lang="en-US" dirty="0">
              <a:solidFill>
                <a:srgbClr val="2C7C9F"/>
              </a:solidFill>
            </a:endParaRPr>
          </a:p>
        </p:txBody>
      </p:sp>
      <p:sp>
        <p:nvSpPr>
          <p:cNvPr id="3" name="Content Placeholder 2"/>
          <p:cNvSpPr>
            <a:spLocks noGrp="1"/>
          </p:cNvSpPr>
          <p:nvPr>
            <p:ph idx="1"/>
          </p:nvPr>
        </p:nvSpPr>
        <p:spPr>
          <a:xfrm>
            <a:off x="457200" y="1274139"/>
            <a:ext cx="7620000" cy="4800600"/>
          </a:xfrm>
        </p:spPr>
        <p:txBody>
          <a:bodyPr>
            <a:normAutofit/>
          </a:bodyPr>
          <a:lstStyle/>
          <a:p>
            <a:r>
              <a:rPr lang="en-US" sz="2800" dirty="0" smtClean="0"/>
              <a:t>Bylaws</a:t>
            </a:r>
          </a:p>
          <a:p>
            <a:pPr lvl="1"/>
            <a:r>
              <a:rPr lang="en-US" sz="2400" dirty="0" smtClean="0"/>
              <a:t>Article I – Duties of TEC Officers</a:t>
            </a:r>
          </a:p>
          <a:p>
            <a:pPr lvl="1"/>
            <a:r>
              <a:rPr lang="en-US" sz="2400" dirty="0" smtClean="0"/>
              <a:t>Article II – TEC Meetings</a:t>
            </a:r>
          </a:p>
          <a:p>
            <a:pPr lvl="1"/>
            <a:r>
              <a:rPr lang="en-US" sz="2400" dirty="0" smtClean="0"/>
              <a:t>Article III – Installation of Members</a:t>
            </a:r>
          </a:p>
          <a:p>
            <a:pPr lvl="1"/>
            <a:r>
              <a:rPr lang="en-US" sz="2400" dirty="0" smtClean="0"/>
              <a:t>Article IV – Amendments</a:t>
            </a:r>
          </a:p>
          <a:p>
            <a:pPr lvl="1"/>
            <a:r>
              <a:rPr lang="en-US" sz="2400" dirty="0" smtClean="0"/>
              <a:t>Article V – Miscellaneous</a:t>
            </a:r>
          </a:p>
          <a:p>
            <a:pPr lvl="1"/>
            <a:r>
              <a:rPr lang="en-US" sz="2400" dirty="0" smtClean="0"/>
              <a:t>Article VI – RBC Bylaws</a:t>
            </a:r>
          </a:p>
          <a:p>
            <a:pPr marL="411480" lvl="1" indent="0">
              <a:buNone/>
            </a:pPr>
            <a:endParaRPr lang="en-US" sz="2400" dirty="0" smtClean="0"/>
          </a:p>
          <a:p>
            <a:pPr lvl="1"/>
            <a:endParaRPr lang="en-US" dirty="0"/>
          </a:p>
        </p:txBody>
      </p:sp>
    </p:spTree>
    <p:extLst>
      <p:ext uri="{BB962C8B-B14F-4D97-AF65-F5344CB8AC3E}">
        <p14:creationId xmlns:p14="http://schemas.microsoft.com/office/powerpoint/2010/main" val="345481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2C7C9F"/>
                </a:solidFill>
              </a:rPr>
              <a:t>Constitutional Amendments</a:t>
            </a:r>
            <a:endParaRPr lang="en-US" dirty="0">
              <a:solidFill>
                <a:srgbClr val="2C7C9F"/>
              </a:solidFill>
            </a:endParaRPr>
          </a:p>
        </p:txBody>
      </p:sp>
      <p:sp>
        <p:nvSpPr>
          <p:cNvPr id="3" name="Content Placeholder 2"/>
          <p:cNvSpPr>
            <a:spLocks noGrp="1"/>
          </p:cNvSpPr>
          <p:nvPr>
            <p:ph idx="1"/>
          </p:nvPr>
        </p:nvSpPr>
        <p:spPr>
          <a:xfrm>
            <a:off x="457200" y="1239296"/>
            <a:ext cx="7620000" cy="4800600"/>
          </a:xfrm>
        </p:spPr>
        <p:txBody>
          <a:bodyPr>
            <a:normAutofit/>
          </a:bodyPr>
          <a:lstStyle/>
          <a:p>
            <a:r>
              <a:rPr lang="en-US" sz="2800" dirty="0" smtClean="0"/>
              <a:t>Amendment I </a:t>
            </a:r>
          </a:p>
          <a:p>
            <a:pPr lvl="1"/>
            <a:r>
              <a:rPr lang="en-US" sz="2400" dirty="0" smtClean="0"/>
              <a:t>Approved by Secretary of Interior on November 6, 1972</a:t>
            </a:r>
          </a:p>
          <a:p>
            <a:pPr lvl="2"/>
            <a:r>
              <a:rPr lang="en-US" sz="2400" dirty="0" smtClean="0"/>
              <a:t>Stated all members of the Tribe, over 18 years of age shall have the right to vote at all elections held within the reservation of their enrollment</a:t>
            </a:r>
          </a:p>
          <a:p>
            <a:r>
              <a:rPr lang="en-US" sz="2800" dirty="0" smtClean="0"/>
              <a:t>Amendment II</a:t>
            </a:r>
          </a:p>
          <a:p>
            <a:pPr lvl="1"/>
            <a:r>
              <a:rPr lang="en-US" sz="2400" dirty="0" smtClean="0"/>
              <a:t>Approved by Secretary of the Interior on November 6, </a:t>
            </a:r>
            <a:r>
              <a:rPr lang="en-US" sz="2400" dirty="0" smtClean="0"/>
              <a:t>1972</a:t>
            </a:r>
          </a:p>
          <a:p>
            <a:pPr lvl="2"/>
            <a:r>
              <a:rPr lang="en-US" sz="2200" dirty="0" smtClean="0"/>
              <a:t>Stated candidates must reach 21 years of age before the election</a:t>
            </a:r>
            <a:endParaRPr lang="en-US" sz="2200" dirty="0" smtClean="0"/>
          </a:p>
          <a:p>
            <a:pPr lvl="1"/>
            <a:endParaRPr lang="en-US" sz="2400" dirty="0" smtClean="0"/>
          </a:p>
          <a:p>
            <a:pPr lvl="2"/>
            <a:endParaRPr lang="en-US" sz="2000" dirty="0" smtClean="0"/>
          </a:p>
          <a:p>
            <a:pPr marL="411480" lvl="1" indent="0">
              <a:buNone/>
            </a:pPr>
            <a:endParaRPr lang="en-US" sz="2400" dirty="0" smtClean="0"/>
          </a:p>
          <a:p>
            <a:pPr lvl="1"/>
            <a:endParaRPr lang="en-US" dirty="0"/>
          </a:p>
        </p:txBody>
      </p:sp>
    </p:spTree>
    <p:extLst>
      <p:ext uri="{BB962C8B-B14F-4D97-AF65-F5344CB8AC3E}">
        <p14:creationId xmlns:p14="http://schemas.microsoft.com/office/powerpoint/2010/main" val="14245422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2C7C9F"/>
                </a:solidFill>
              </a:rPr>
              <a:t>Constitutional Amendments</a:t>
            </a:r>
            <a:endParaRPr lang="en-US" dirty="0">
              <a:solidFill>
                <a:srgbClr val="2C7C9F"/>
              </a:solidFill>
            </a:endParaRPr>
          </a:p>
        </p:txBody>
      </p:sp>
      <p:sp>
        <p:nvSpPr>
          <p:cNvPr id="3" name="Content Placeholder 2"/>
          <p:cNvSpPr>
            <a:spLocks noGrp="1"/>
          </p:cNvSpPr>
          <p:nvPr>
            <p:ph idx="1"/>
          </p:nvPr>
        </p:nvSpPr>
        <p:spPr>
          <a:xfrm>
            <a:off x="457200" y="1256978"/>
            <a:ext cx="7620000" cy="4800600"/>
          </a:xfrm>
        </p:spPr>
        <p:txBody>
          <a:bodyPr>
            <a:normAutofit/>
          </a:bodyPr>
          <a:lstStyle/>
          <a:p>
            <a:r>
              <a:rPr lang="en-US" sz="2800" dirty="0" smtClean="0"/>
              <a:t>Amendment </a:t>
            </a:r>
            <a:r>
              <a:rPr lang="en-US" sz="2800" dirty="0" smtClean="0"/>
              <a:t>III	</a:t>
            </a:r>
            <a:endParaRPr lang="en-US" sz="2800" dirty="0" smtClean="0"/>
          </a:p>
          <a:p>
            <a:pPr lvl="1"/>
            <a:r>
              <a:rPr lang="en-US" sz="2400" dirty="0" smtClean="0"/>
              <a:t>Approved by Secretary of Interior </a:t>
            </a:r>
            <a:r>
              <a:rPr lang="en-US" sz="2400" dirty="0" smtClean="0"/>
              <a:t>on January 5, 2006</a:t>
            </a:r>
            <a:endParaRPr lang="en-US" sz="2400" dirty="0" smtClean="0"/>
          </a:p>
          <a:p>
            <a:pPr lvl="2"/>
            <a:r>
              <a:rPr lang="en-US" sz="2400" dirty="0" smtClean="0"/>
              <a:t>Candidates must reside on the reservation of his/her enrollment for one year before the date of election</a:t>
            </a:r>
            <a:endParaRPr lang="en-US" sz="2400" dirty="0" smtClean="0"/>
          </a:p>
          <a:p>
            <a:r>
              <a:rPr lang="en-US" sz="2800" dirty="0" smtClean="0"/>
              <a:t>Amendment </a:t>
            </a:r>
            <a:r>
              <a:rPr lang="en-US" sz="2800" dirty="0" smtClean="0"/>
              <a:t>IV</a:t>
            </a:r>
            <a:endParaRPr lang="en-US" sz="2800" dirty="0" smtClean="0"/>
          </a:p>
          <a:p>
            <a:pPr lvl="1"/>
            <a:r>
              <a:rPr lang="en-US" sz="2400" dirty="0" smtClean="0"/>
              <a:t>Approved by Secretary of the Interior on </a:t>
            </a:r>
            <a:r>
              <a:rPr lang="en-US" sz="2400" dirty="0" smtClean="0"/>
              <a:t>January 5, 2006</a:t>
            </a:r>
          </a:p>
          <a:p>
            <a:pPr lvl="2"/>
            <a:r>
              <a:rPr lang="en-US" sz="2200" dirty="0" smtClean="0"/>
              <a:t>Election disqualification for felony or conviction of a lesser crime involving theft, misappropriation, or embezzlement</a:t>
            </a:r>
            <a:endParaRPr lang="en-US" sz="2200" dirty="0" smtClean="0"/>
          </a:p>
          <a:p>
            <a:pPr lvl="1"/>
            <a:endParaRPr lang="en-US" sz="2400" dirty="0" smtClean="0"/>
          </a:p>
          <a:p>
            <a:pPr lvl="2"/>
            <a:endParaRPr lang="en-US" sz="2000" dirty="0" smtClean="0"/>
          </a:p>
          <a:p>
            <a:pPr marL="411480" lvl="1" indent="0">
              <a:buNone/>
            </a:pPr>
            <a:endParaRPr lang="en-US" sz="2400" dirty="0" smtClean="0"/>
          </a:p>
          <a:p>
            <a:pPr lvl="1"/>
            <a:endParaRPr lang="en-US" dirty="0"/>
          </a:p>
        </p:txBody>
      </p:sp>
    </p:spTree>
    <p:extLst>
      <p:ext uri="{BB962C8B-B14F-4D97-AF65-F5344CB8AC3E}">
        <p14:creationId xmlns:p14="http://schemas.microsoft.com/office/powerpoint/2010/main" val="15316249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cap="small" dirty="0" smtClean="0">
                <a:solidFill>
                  <a:srgbClr val="2C7C9F"/>
                </a:solidFill>
              </a:rPr>
              <a:t>Powers &amp; Duties Of the TEC</a:t>
            </a:r>
            <a:endParaRPr lang="en-US" dirty="0"/>
          </a:p>
        </p:txBody>
      </p:sp>
      <p:sp>
        <p:nvSpPr>
          <p:cNvPr id="3" name="Content Placeholder 2"/>
          <p:cNvSpPr>
            <a:spLocks noGrp="1"/>
          </p:cNvSpPr>
          <p:nvPr>
            <p:ph idx="1"/>
          </p:nvPr>
        </p:nvSpPr>
        <p:spPr>
          <a:xfrm>
            <a:off x="457200" y="1205495"/>
            <a:ext cx="7620000" cy="4800600"/>
          </a:xfrm>
        </p:spPr>
        <p:txBody>
          <a:bodyPr>
            <a:normAutofit lnSpcReduction="10000"/>
          </a:bodyPr>
          <a:lstStyle/>
          <a:p>
            <a:pPr marL="114300" indent="0">
              <a:buNone/>
            </a:pPr>
            <a:r>
              <a:rPr lang="en-US" dirty="0" smtClean="0"/>
              <a:t>(a)	To employ legal counsel for the protection and advancement of the rights of the </a:t>
            </a:r>
            <a:r>
              <a:rPr lang="en-US" dirty="0" smtClean="0"/>
              <a:t>MCT;</a:t>
            </a:r>
            <a:endParaRPr lang="en-US" dirty="0" smtClean="0"/>
          </a:p>
          <a:p>
            <a:pPr marL="114300" indent="0">
              <a:buNone/>
            </a:pPr>
            <a:endParaRPr lang="en-US" dirty="0" smtClean="0"/>
          </a:p>
          <a:p>
            <a:pPr marL="114300" indent="0">
              <a:buNone/>
            </a:pPr>
            <a:r>
              <a:rPr lang="en-US" dirty="0" smtClean="0"/>
              <a:t>(b)	To prevent any sale, disposition, lease or encumbrance of tribal lands, interests in lands, or other assets including mineral, gas or </a:t>
            </a:r>
            <a:r>
              <a:rPr lang="en-US" dirty="0" smtClean="0"/>
              <a:t>oil;</a:t>
            </a:r>
            <a:endParaRPr lang="en-US" dirty="0" smtClean="0"/>
          </a:p>
          <a:p>
            <a:pPr marL="114300" indent="0">
              <a:buNone/>
            </a:pPr>
            <a:endParaRPr lang="en-US" dirty="0" smtClean="0"/>
          </a:p>
          <a:p>
            <a:pPr marL="114300" indent="0">
              <a:buNone/>
            </a:pPr>
            <a:r>
              <a:rPr lang="en-US" dirty="0" smtClean="0"/>
              <a:t>(c)	To </a:t>
            </a:r>
            <a:r>
              <a:rPr lang="en-US" dirty="0" smtClean="0"/>
              <a:t>advise with the Secretary of the Interior w/ regard to all appropriation estimates or Federal </a:t>
            </a:r>
            <a:r>
              <a:rPr lang="en-US" dirty="0" smtClean="0"/>
              <a:t>projects;</a:t>
            </a:r>
          </a:p>
          <a:p>
            <a:pPr marL="114300" indent="0">
              <a:buNone/>
            </a:pPr>
            <a:endParaRPr lang="en-US" dirty="0" smtClean="0"/>
          </a:p>
          <a:p>
            <a:pPr marL="114300" indent="0">
              <a:buNone/>
            </a:pPr>
            <a:r>
              <a:rPr lang="en-US" dirty="0" smtClean="0"/>
              <a:t>(d)	To </a:t>
            </a:r>
            <a:r>
              <a:rPr lang="en-US" dirty="0"/>
              <a:t>administer any funds within the control of the Tribe; to make expenditures from tribal funds in accordance with a budget</a:t>
            </a:r>
          </a:p>
          <a:p>
            <a:pPr marL="114300"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1946714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cap="small" dirty="0" smtClean="0">
                <a:solidFill>
                  <a:srgbClr val="2C7C9F"/>
                </a:solidFill>
              </a:rPr>
              <a:t>Powers &amp; Duties Of the TEC</a:t>
            </a:r>
            <a:endParaRPr lang="en-US" dirty="0"/>
          </a:p>
        </p:txBody>
      </p:sp>
      <p:sp>
        <p:nvSpPr>
          <p:cNvPr id="3" name="Content Placeholder 2"/>
          <p:cNvSpPr>
            <a:spLocks noGrp="1"/>
          </p:cNvSpPr>
          <p:nvPr>
            <p:ph idx="1"/>
          </p:nvPr>
        </p:nvSpPr>
        <p:spPr/>
        <p:txBody>
          <a:bodyPr>
            <a:normAutofit/>
          </a:bodyPr>
          <a:lstStyle/>
          <a:p>
            <a:pPr marL="114300" indent="0">
              <a:buNone/>
            </a:pPr>
            <a:r>
              <a:rPr lang="en-US" dirty="0" smtClean="0"/>
              <a:t>(e)	To consult, negotiate, </a:t>
            </a:r>
            <a:r>
              <a:rPr lang="en-US" dirty="0" smtClean="0"/>
              <a:t>contract, </a:t>
            </a:r>
            <a:r>
              <a:rPr lang="en-US" dirty="0" smtClean="0"/>
              <a:t>and conclude agreements on behalf of the MCT with Federal, </a:t>
            </a:r>
            <a:r>
              <a:rPr lang="en-US" dirty="0" smtClean="0"/>
              <a:t>State, </a:t>
            </a:r>
            <a:r>
              <a:rPr lang="en-US" dirty="0" smtClean="0"/>
              <a:t>and local governments or private persons or </a:t>
            </a:r>
            <a:r>
              <a:rPr lang="en-US" dirty="0" smtClean="0"/>
              <a:t>organizations;</a:t>
            </a:r>
            <a:endParaRPr lang="en-US" dirty="0" smtClean="0"/>
          </a:p>
          <a:p>
            <a:pPr marL="114300" indent="0">
              <a:buNone/>
            </a:pPr>
            <a:endParaRPr lang="en-US" dirty="0" smtClean="0"/>
          </a:p>
          <a:p>
            <a:pPr marL="114300" indent="0">
              <a:buNone/>
            </a:pPr>
            <a:r>
              <a:rPr lang="en-US" dirty="0" smtClean="0"/>
              <a:t>(f)	Except </a:t>
            </a:r>
            <a:r>
              <a:rPr lang="en-US" dirty="0" smtClean="0"/>
              <a:t>for the powers granted to the RBCs, the TEC shall be authorized to manage, lease, permit, or otherwise deal w/ tribal lands, interests in lands or other tribal assets; to engage in any </a:t>
            </a:r>
            <a:r>
              <a:rPr lang="en-US" dirty="0" smtClean="0"/>
              <a:t>business; </a:t>
            </a:r>
            <a:r>
              <a:rPr lang="en-US" dirty="0" smtClean="0"/>
              <a:t>to borrow money </a:t>
            </a:r>
            <a:r>
              <a:rPr lang="en-US" dirty="0" smtClean="0"/>
              <a:t>to </a:t>
            </a:r>
            <a:r>
              <a:rPr lang="en-US" dirty="0" smtClean="0"/>
              <a:t>loan the money thus borrowed to Business Committees of the Reservation</a:t>
            </a:r>
            <a:r>
              <a:rPr lang="en-US" dirty="0" smtClean="0"/>
              <a:t>…</a:t>
            </a:r>
          </a:p>
          <a:p>
            <a:pPr marL="114300" indent="0">
              <a:buNone/>
            </a:pPr>
            <a:endParaRPr lang="en-US" dirty="0" smtClean="0"/>
          </a:p>
          <a:p>
            <a:pPr marL="114300" indent="0">
              <a:buNone/>
            </a:pPr>
            <a:r>
              <a:rPr lang="en-US" dirty="0"/>
              <a:t>(g)	levy licenses or fees on non-members or non-tribal organizations doing business on two or more Reservations;</a:t>
            </a:r>
          </a:p>
          <a:p>
            <a:pPr marL="114300" indent="0">
              <a:buNone/>
            </a:pPr>
            <a:endParaRPr lang="en-US" dirty="0" smtClean="0"/>
          </a:p>
          <a:p>
            <a:pPr marL="114300" indent="0">
              <a:buNone/>
            </a:pPr>
            <a:endParaRPr lang="en-US" dirty="0" smtClean="0"/>
          </a:p>
          <a:p>
            <a:pPr marL="114300"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18915931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cap="small" dirty="0" smtClean="0">
                <a:solidFill>
                  <a:srgbClr val="2C7C9F"/>
                </a:solidFill>
              </a:rPr>
              <a:t>Powers &amp; Duties Of the TEC</a:t>
            </a:r>
            <a:endParaRPr lang="en-US" dirty="0"/>
          </a:p>
        </p:txBody>
      </p:sp>
      <p:sp>
        <p:nvSpPr>
          <p:cNvPr id="3" name="Content Placeholder 2"/>
          <p:cNvSpPr>
            <a:spLocks noGrp="1"/>
          </p:cNvSpPr>
          <p:nvPr>
            <p:ph idx="1"/>
          </p:nvPr>
        </p:nvSpPr>
        <p:spPr/>
        <p:txBody>
          <a:bodyPr>
            <a:normAutofit/>
          </a:bodyPr>
          <a:lstStyle/>
          <a:p>
            <a:pPr marL="114300" indent="0">
              <a:buNone/>
            </a:pPr>
            <a:r>
              <a:rPr lang="en-US" dirty="0" smtClean="0"/>
              <a:t>(</a:t>
            </a:r>
            <a:r>
              <a:rPr lang="en-US" dirty="0" smtClean="0"/>
              <a:t>h)	To recognize any community organizations, associations or committees open to members of the several Reservations and to approve such organizations, subject to the provision that no such organizations, associations, or committees may assume any authority granted to the TEC or the RBC;</a:t>
            </a:r>
          </a:p>
          <a:p>
            <a:pPr marL="114300" indent="0">
              <a:buNone/>
            </a:pPr>
            <a:endParaRPr lang="en-US" dirty="0" smtClean="0"/>
          </a:p>
          <a:p>
            <a:pPr marL="114300" indent="0">
              <a:buNone/>
            </a:pPr>
            <a:r>
              <a:rPr lang="en-US" dirty="0" smtClean="0"/>
              <a:t>(</a:t>
            </a:r>
            <a:r>
              <a:rPr lang="en-US" dirty="0" err="1" smtClean="0"/>
              <a:t>i</a:t>
            </a:r>
            <a:r>
              <a:rPr lang="en-US" dirty="0" smtClean="0"/>
              <a:t>)	To delegate to committees, officers, employees or cooperative associations any of the foregoing authorities, reserving the right to review any action taken by virtue of such delegated authorities.</a:t>
            </a:r>
          </a:p>
          <a:p>
            <a:pPr marL="114300"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36071805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cap="small" dirty="0" smtClean="0">
                <a:solidFill>
                  <a:srgbClr val="2C7C9F"/>
                </a:solidFill>
              </a:rPr>
              <a:t>Powers &amp; Duties Of the RBC</a:t>
            </a:r>
            <a:endParaRPr lang="en-US" dirty="0"/>
          </a:p>
        </p:txBody>
      </p:sp>
      <p:sp>
        <p:nvSpPr>
          <p:cNvPr id="3" name="Content Placeholder 2"/>
          <p:cNvSpPr>
            <a:spLocks noGrp="1"/>
          </p:cNvSpPr>
          <p:nvPr>
            <p:ph idx="1"/>
          </p:nvPr>
        </p:nvSpPr>
        <p:spPr>
          <a:xfrm>
            <a:off x="457200" y="1291301"/>
            <a:ext cx="7620000" cy="4800600"/>
          </a:xfrm>
        </p:spPr>
        <p:txBody>
          <a:bodyPr>
            <a:normAutofit/>
          </a:bodyPr>
          <a:lstStyle/>
          <a:p>
            <a:pPr marL="114300" indent="0">
              <a:buNone/>
            </a:pPr>
            <a:r>
              <a:rPr lang="en-US" dirty="0" smtClean="0"/>
              <a:t>(a)	To </a:t>
            </a:r>
            <a:r>
              <a:rPr lang="en-US" dirty="0" smtClean="0"/>
              <a:t>advise the Secretary of the Interior with regard to all appropriation estimates on Federal projects for the benefit of its Reservation</a:t>
            </a:r>
            <a:r>
              <a:rPr lang="en-US" dirty="0" smtClean="0"/>
              <a:t>;</a:t>
            </a:r>
          </a:p>
          <a:p>
            <a:pPr marL="114300" indent="0">
              <a:buNone/>
            </a:pPr>
            <a:endParaRPr lang="en-US" dirty="0" smtClean="0"/>
          </a:p>
          <a:p>
            <a:pPr marL="114300" indent="0">
              <a:buNone/>
            </a:pPr>
            <a:r>
              <a:rPr lang="en-US" dirty="0" smtClean="0"/>
              <a:t>(b)	</a:t>
            </a:r>
            <a:r>
              <a:rPr lang="en-US" dirty="0" smtClean="0"/>
              <a:t>To </a:t>
            </a:r>
            <a:r>
              <a:rPr lang="en-US" dirty="0" smtClean="0"/>
              <a:t>administer any funds within the control of the Reservation; to make </a:t>
            </a:r>
            <a:r>
              <a:rPr lang="en-US" dirty="0" smtClean="0"/>
              <a:t>expenditures in </a:t>
            </a:r>
            <a:r>
              <a:rPr lang="en-US" dirty="0" smtClean="0"/>
              <a:t>accordance with a </a:t>
            </a:r>
            <a:r>
              <a:rPr lang="en-US" dirty="0" smtClean="0"/>
              <a:t>budget;</a:t>
            </a:r>
          </a:p>
          <a:p>
            <a:pPr marL="114300" indent="0">
              <a:buNone/>
            </a:pPr>
            <a:endParaRPr lang="en-US" dirty="0" smtClean="0"/>
          </a:p>
          <a:p>
            <a:pPr marL="114300" indent="0">
              <a:buNone/>
            </a:pPr>
            <a:r>
              <a:rPr lang="en-US" dirty="0" smtClean="0"/>
              <a:t>(c)	To </a:t>
            </a:r>
            <a:r>
              <a:rPr lang="en-US" dirty="0"/>
              <a:t>consult, negotiate and contract and conclude agreements with </a:t>
            </a:r>
            <a:r>
              <a:rPr lang="en-US" dirty="0" smtClean="0"/>
              <a:t>Federal</a:t>
            </a:r>
            <a:r>
              <a:rPr lang="en-US" dirty="0"/>
              <a:t>, State and local governments or private persons or </a:t>
            </a:r>
            <a:r>
              <a:rPr lang="en-US" dirty="0" smtClean="0"/>
              <a:t>organizations; manage</a:t>
            </a:r>
            <a:r>
              <a:rPr lang="en-US" dirty="0"/>
              <a:t>, lease, permit or otherwise deal with tribal lands, when authorized to do so by the </a:t>
            </a:r>
            <a:r>
              <a:rPr lang="en-US" dirty="0" smtClean="0"/>
              <a:t>TEC; </a:t>
            </a:r>
            <a:r>
              <a:rPr lang="en-US" dirty="0"/>
              <a:t>engage in business; to borrow money or to loan the money</a:t>
            </a:r>
          </a:p>
          <a:p>
            <a:pPr marL="114300"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10381655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cap="small" dirty="0" smtClean="0">
                <a:solidFill>
                  <a:srgbClr val="2C7C9F"/>
                </a:solidFill>
              </a:rPr>
              <a:t>Powers &amp; Duties Of the RBC</a:t>
            </a:r>
            <a:endParaRPr lang="en-US" dirty="0"/>
          </a:p>
        </p:txBody>
      </p:sp>
      <p:sp>
        <p:nvSpPr>
          <p:cNvPr id="3" name="Content Placeholder 2"/>
          <p:cNvSpPr>
            <a:spLocks noGrp="1"/>
          </p:cNvSpPr>
          <p:nvPr>
            <p:ph idx="1"/>
          </p:nvPr>
        </p:nvSpPr>
        <p:spPr/>
        <p:txBody>
          <a:bodyPr>
            <a:normAutofit/>
          </a:bodyPr>
          <a:lstStyle/>
          <a:p>
            <a:pPr marL="114300" indent="0">
              <a:buNone/>
            </a:pPr>
            <a:r>
              <a:rPr lang="en-US" dirty="0" smtClean="0"/>
              <a:t>(d)	levy </a:t>
            </a:r>
            <a:r>
              <a:rPr lang="en-US" dirty="0"/>
              <a:t>licenses or fees on non-members or non-tribal organizations doing business solely within their respective Reservations;</a:t>
            </a:r>
          </a:p>
          <a:p>
            <a:pPr marL="114300"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5304064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cap="small" dirty="0" smtClean="0">
                <a:solidFill>
                  <a:srgbClr val="2C7C9F"/>
                </a:solidFill>
              </a:rPr>
              <a:t>Interpretations</a:t>
            </a:r>
            <a:endParaRPr lang="en-US" dirty="0"/>
          </a:p>
        </p:txBody>
      </p:sp>
      <p:sp>
        <p:nvSpPr>
          <p:cNvPr id="3" name="Content Placeholder 2"/>
          <p:cNvSpPr>
            <a:spLocks noGrp="1"/>
          </p:cNvSpPr>
          <p:nvPr>
            <p:ph idx="1"/>
          </p:nvPr>
        </p:nvSpPr>
        <p:spPr/>
        <p:txBody>
          <a:bodyPr>
            <a:normAutofit/>
          </a:bodyPr>
          <a:lstStyle/>
          <a:p>
            <a:r>
              <a:rPr lang="en-US" dirty="0" smtClean="0"/>
              <a:t>No. 1-80 – only TEC can interpret the Constitution</a:t>
            </a:r>
          </a:p>
          <a:p>
            <a:r>
              <a:rPr lang="en-US" dirty="0" smtClean="0"/>
              <a:t>No. 2-80 – allowed the creation of a court system on the Band and Tribal levels</a:t>
            </a:r>
          </a:p>
          <a:p>
            <a:r>
              <a:rPr lang="en-US" dirty="0" smtClean="0"/>
              <a:t>No. 3-81 – related to eligibility for education funds (largely outdated today)</a:t>
            </a:r>
          </a:p>
          <a:p>
            <a:r>
              <a:rPr lang="en-US" dirty="0" smtClean="0"/>
              <a:t>No. 4-81 – reaffirmed No. 1-80</a:t>
            </a:r>
          </a:p>
          <a:p>
            <a:r>
              <a:rPr lang="en-US" dirty="0" smtClean="0"/>
              <a:t>No. 5-84 – rescinded in 1996</a:t>
            </a:r>
          </a:p>
          <a:p>
            <a:r>
              <a:rPr lang="en-US" dirty="0" smtClean="0"/>
              <a:t>No 6-84 – related to records</a:t>
            </a:r>
          </a:p>
          <a:p>
            <a:r>
              <a:rPr lang="en-US" dirty="0" smtClean="0"/>
              <a:t>No. 7-86 – local RBC decision for what determines the 20% of resident eligible voters</a:t>
            </a:r>
          </a:p>
          <a:p>
            <a:r>
              <a:rPr lang="en-US" dirty="0" smtClean="0"/>
              <a:t>No. 8-94 – related to delegations of authority</a:t>
            </a:r>
          </a:p>
          <a:p>
            <a:r>
              <a:rPr lang="en-US" dirty="0" smtClean="0"/>
              <a:t>No. 9-95 – rescinded in 1996</a:t>
            </a:r>
            <a:endParaRPr lang="en-US" dirty="0"/>
          </a:p>
        </p:txBody>
      </p:sp>
    </p:spTree>
    <p:extLst>
      <p:ext uri="{BB962C8B-B14F-4D97-AF65-F5344CB8AC3E}">
        <p14:creationId xmlns:p14="http://schemas.microsoft.com/office/powerpoint/2010/main" val="35224432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lstStyle/>
          <a:p>
            <a:pPr algn="ctr"/>
            <a:r>
              <a:rPr lang="en-US" dirty="0" smtClean="0">
                <a:solidFill>
                  <a:srgbClr val="2C7C9F"/>
                </a:solidFill>
              </a:rPr>
              <a:t>Overview of Presentation</a:t>
            </a:r>
            <a:endParaRPr lang="en-US" dirty="0">
              <a:solidFill>
                <a:srgbClr val="2C7C9F"/>
              </a:solidFill>
            </a:endParaRPr>
          </a:p>
        </p:txBody>
      </p:sp>
      <p:sp>
        <p:nvSpPr>
          <p:cNvPr id="3" name="Content Placeholder 2"/>
          <p:cNvSpPr>
            <a:spLocks noGrp="1"/>
          </p:cNvSpPr>
          <p:nvPr>
            <p:ph idx="1"/>
          </p:nvPr>
        </p:nvSpPr>
        <p:spPr/>
        <p:txBody>
          <a:bodyPr>
            <a:normAutofit/>
          </a:bodyPr>
          <a:lstStyle/>
          <a:p>
            <a:r>
              <a:rPr lang="en-US" sz="3600" dirty="0" smtClean="0"/>
              <a:t>History of MCT Constitution</a:t>
            </a:r>
          </a:p>
          <a:p>
            <a:r>
              <a:rPr lang="en-US" sz="3600" dirty="0" smtClean="0"/>
              <a:t>Powers &amp; Duties of the TEC</a:t>
            </a:r>
          </a:p>
          <a:p>
            <a:r>
              <a:rPr lang="en-US" sz="3600" dirty="0" smtClean="0"/>
              <a:t>Powers &amp; Duties of RBC</a:t>
            </a:r>
          </a:p>
          <a:p>
            <a:r>
              <a:rPr lang="en-US" sz="3600" dirty="0" smtClean="0"/>
              <a:t>Day-to-day operations</a:t>
            </a:r>
            <a:endParaRPr lang="en-US" sz="3600" dirty="0"/>
          </a:p>
        </p:txBody>
      </p:sp>
    </p:spTree>
    <p:extLst>
      <p:ext uri="{BB962C8B-B14F-4D97-AF65-F5344CB8AC3E}">
        <p14:creationId xmlns:p14="http://schemas.microsoft.com/office/powerpoint/2010/main" val="659749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cap="small" dirty="0" smtClean="0">
                <a:solidFill>
                  <a:srgbClr val="2C7C9F"/>
                </a:solidFill>
              </a:rPr>
              <a:t>Interpretations</a:t>
            </a:r>
            <a:endParaRPr lang="en-US" dirty="0"/>
          </a:p>
        </p:txBody>
      </p:sp>
      <p:sp>
        <p:nvSpPr>
          <p:cNvPr id="3" name="Content Placeholder 2"/>
          <p:cNvSpPr>
            <a:spLocks noGrp="1"/>
          </p:cNvSpPr>
          <p:nvPr>
            <p:ph idx="1"/>
          </p:nvPr>
        </p:nvSpPr>
        <p:spPr/>
        <p:txBody>
          <a:bodyPr>
            <a:normAutofit/>
          </a:bodyPr>
          <a:lstStyle/>
          <a:p>
            <a:r>
              <a:rPr lang="en-US" dirty="0" smtClean="0"/>
              <a:t>No. 10-96 – made clear that the BIA had no authority to ignore the MCT Constitution</a:t>
            </a:r>
          </a:p>
          <a:p>
            <a:r>
              <a:rPr lang="en-US" dirty="0" smtClean="0"/>
              <a:t>No. 11-09 – rescinded</a:t>
            </a:r>
          </a:p>
          <a:p>
            <a:r>
              <a:rPr lang="en-US" dirty="0" smtClean="0"/>
              <a:t>No. 12-09 – affirmed the Enrollment Ordinance language that only the blood of the biological parent could be counted</a:t>
            </a:r>
          </a:p>
          <a:p>
            <a:r>
              <a:rPr lang="en-US" dirty="0" smtClean="0"/>
              <a:t>No. 13-09 – whether a conviction for attempt is a disqualifying factor</a:t>
            </a:r>
          </a:p>
          <a:p>
            <a:r>
              <a:rPr lang="en-US" dirty="0" smtClean="0"/>
              <a:t>No. 14-2011 – 4/5</a:t>
            </a:r>
            <a:r>
              <a:rPr lang="en-US" baseline="30000" dirty="0" smtClean="0"/>
              <a:t>th</a:t>
            </a:r>
            <a:r>
              <a:rPr lang="en-US" dirty="0"/>
              <a:t> </a:t>
            </a:r>
            <a:r>
              <a:rPr lang="en-US" dirty="0" smtClean="0"/>
              <a:t>requirement for removal</a:t>
            </a:r>
          </a:p>
          <a:p>
            <a:r>
              <a:rPr lang="en-US" dirty="0" smtClean="0"/>
              <a:t>No. 15-2011 – majority vote necessary for recall election</a:t>
            </a:r>
            <a:endParaRPr lang="en-US" dirty="0"/>
          </a:p>
        </p:txBody>
      </p:sp>
    </p:spTree>
    <p:extLst>
      <p:ext uri="{BB962C8B-B14F-4D97-AF65-F5344CB8AC3E}">
        <p14:creationId xmlns:p14="http://schemas.microsoft.com/office/powerpoint/2010/main" val="20510543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cap="small" dirty="0" smtClean="0">
                <a:solidFill>
                  <a:srgbClr val="2C7C9F"/>
                </a:solidFill>
              </a:rPr>
              <a:t>Day-To-Day Operation</a:t>
            </a:r>
            <a:endParaRPr lang="en-US" dirty="0"/>
          </a:p>
        </p:txBody>
      </p:sp>
      <p:sp>
        <p:nvSpPr>
          <p:cNvPr id="3" name="Content Placeholder 2"/>
          <p:cNvSpPr>
            <a:spLocks noGrp="1"/>
          </p:cNvSpPr>
          <p:nvPr>
            <p:ph idx="1"/>
          </p:nvPr>
        </p:nvSpPr>
        <p:spPr/>
        <p:txBody>
          <a:bodyPr>
            <a:normAutofit/>
          </a:bodyPr>
          <a:lstStyle/>
          <a:p>
            <a:r>
              <a:rPr lang="en-US" sz="3200" dirty="0" smtClean="0"/>
              <a:t>Day-to-day operations on </a:t>
            </a:r>
            <a:r>
              <a:rPr lang="en-US" sz="3200" dirty="0" smtClean="0"/>
              <a:t>each Reservation is </a:t>
            </a:r>
            <a:r>
              <a:rPr lang="en-US" sz="3200" dirty="0"/>
              <a:t>l</a:t>
            </a:r>
            <a:r>
              <a:rPr lang="en-US" sz="3200" dirty="0" smtClean="0"/>
              <a:t>argely a matter of RBC control</a:t>
            </a:r>
            <a:endParaRPr lang="en-US" sz="3200" dirty="0"/>
          </a:p>
          <a:p>
            <a:r>
              <a:rPr lang="en-US" sz="3200" dirty="0" smtClean="0"/>
              <a:t>MCT is currently involved in:</a:t>
            </a:r>
          </a:p>
          <a:p>
            <a:pPr lvl="1"/>
            <a:r>
              <a:rPr lang="en-US" sz="2800" dirty="0" smtClean="0"/>
              <a:t>Enrollment</a:t>
            </a:r>
          </a:p>
          <a:p>
            <a:pPr lvl="1"/>
            <a:r>
              <a:rPr lang="en-US" sz="2800" dirty="0" smtClean="0"/>
              <a:t>Election </a:t>
            </a:r>
          </a:p>
          <a:p>
            <a:pPr lvl="1"/>
            <a:r>
              <a:rPr lang="en-US" sz="2800" dirty="0" smtClean="0"/>
              <a:t>Agent for Programs</a:t>
            </a:r>
          </a:p>
          <a:p>
            <a:pPr lvl="1"/>
            <a:endParaRPr lang="en-US" dirty="0" smtClean="0"/>
          </a:p>
        </p:txBody>
      </p:sp>
    </p:spTree>
    <p:extLst>
      <p:ext uri="{BB962C8B-B14F-4D97-AF65-F5344CB8AC3E}">
        <p14:creationId xmlns:p14="http://schemas.microsoft.com/office/powerpoint/2010/main" val="1137165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2C7C9F"/>
                </a:solidFill>
              </a:rPr>
              <a:t>1936 MCT Constitution</a:t>
            </a:r>
            <a:endParaRPr lang="en-US" dirty="0">
              <a:solidFill>
                <a:srgbClr val="2C7C9F"/>
              </a:solidFill>
            </a:endParaRPr>
          </a:p>
        </p:txBody>
      </p:sp>
      <p:sp>
        <p:nvSpPr>
          <p:cNvPr id="3" name="Content Placeholder 2"/>
          <p:cNvSpPr>
            <a:spLocks noGrp="1"/>
          </p:cNvSpPr>
          <p:nvPr>
            <p:ph idx="1"/>
          </p:nvPr>
        </p:nvSpPr>
        <p:spPr>
          <a:xfrm>
            <a:off x="457200" y="1417638"/>
            <a:ext cx="7620000" cy="4800600"/>
          </a:xfrm>
        </p:spPr>
        <p:txBody>
          <a:bodyPr>
            <a:normAutofit/>
          </a:bodyPr>
          <a:lstStyle/>
          <a:p>
            <a:r>
              <a:rPr lang="en-US" sz="2800" dirty="0" smtClean="0"/>
              <a:t>Submitted for ratification to the MCT on June 20, 1936</a:t>
            </a:r>
          </a:p>
          <a:p>
            <a:pPr lvl="1"/>
            <a:r>
              <a:rPr lang="en-US" sz="2600" dirty="0" smtClean="0"/>
              <a:t>1,528 votes for</a:t>
            </a:r>
          </a:p>
          <a:p>
            <a:pPr lvl="1"/>
            <a:r>
              <a:rPr lang="en-US" sz="2600" dirty="0" smtClean="0"/>
              <a:t>544 votes against</a:t>
            </a:r>
          </a:p>
          <a:p>
            <a:r>
              <a:rPr lang="en-US" sz="2800" dirty="0" smtClean="0"/>
              <a:t>Approved by Secretary of Interior on July 24, 1936</a:t>
            </a:r>
          </a:p>
          <a:p>
            <a:pPr lvl="1"/>
            <a:r>
              <a:rPr lang="en-US" sz="2800" dirty="0" smtClean="0"/>
              <a:t>BIA had a strong influence in drafting the initial constitution</a:t>
            </a:r>
          </a:p>
          <a:p>
            <a:pPr lvl="1"/>
            <a:r>
              <a:rPr lang="en-US" sz="2800" dirty="0" smtClean="0"/>
              <a:t>Provided little localized </a:t>
            </a:r>
            <a:r>
              <a:rPr lang="en-US" sz="2800" dirty="0" smtClean="0"/>
              <a:t>autonomy (envisioned local charters to be adopted)</a:t>
            </a:r>
            <a:endParaRPr lang="en-US" sz="2800" dirty="0" smtClean="0"/>
          </a:p>
          <a:p>
            <a:pPr lvl="1"/>
            <a:endParaRPr lang="en-US" dirty="0"/>
          </a:p>
        </p:txBody>
      </p:sp>
    </p:spTree>
    <p:extLst>
      <p:ext uri="{BB962C8B-B14F-4D97-AF65-F5344CB8AC3E}">
        <p14:creationId xmlns:p14="http://schemas.microsoft.com/office/powerpoint/2010/main" val="401668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7620000" cy="1464867"/>
          </a:xfrm>
        </p:spPr>
        <p:txBody>
          <a:bodyPr/>
          <a:lstStyle/>
          <a:p>
            <a:pPr algn="ctr"/>
            <a:r>
              <a:rPr lang="en-US" dirty="0" smtClean="0">
                <a:solidFill>
                  <a:srgbClr val="2C7C9F"/>
                </a:solidFill>
              </a:rPr>
              <a:t>History of the MCT Constitution</a:t>
            </a:r>
            <a:endParaRPr lang="en-US" dirty="0">
              <a:solidFill>
                <a:srgbClr val="2C7C9F"/>
              </a:solidFill>
            </a:endParaRPr>
          </a:p>
        </p:txBody>
      </p:sp>
      <p:sp>
        <p:nvSpPr>
          <p:cNvPr id="3" name="Content Placeholder 2"/>
          <p:cNvSpPr>
            <a:spLocks noGrp="1"/>
          </p:cNvSpPr>
          <p:nvPr>
            <p:ph idx="1"/>
          </p:nvPr>
        </p:nvSpPr>
        <p:spPr>
          <a:xfrm>
            <a:off x="241300" y="1600200"/>
            <a:ext cx="7835900" cy="4800600"/>
          </a:xfrm>
        </p:spPr>
        <p:txBody>
          <a:bodyPr>
            <a:normAutofit/>
          </a:bodyPr>
          <a:lstStyle/>
          <a:p>
            <a:r>
              <a:rPr lang="en-US" sz="3600" dirty="0" smtClean="0"/>
              <a:t>Indian Reorganization Act of 1934</a:t>
            </a:r>
          </a:p>
          <a:p>
            <a:pPr lvl="1"/>
            <a:r>
              <a:rPr lang="en-US" sz="3400" dirty="0" smtClean="0"/>
              <a:t>Imposed a standardized model of governance on tribes</a:t>
            </a:r>
          </a:p>
          <a:p>
            <a:pPr lvl="1"/>
            <a:r>
              <a:rPr lang="en-US" sz="3400" dirty="0" smtClean="0"/>
              <a:t>Adoption of the IRA was voluntary and each reservation had 18 months to vote on whether or not to adopt</a:t>
            </a:r>
            <a:endParaRPr lang="en-US" sz="3400" dirty="0"/>
          </a:p>
        </p:txBody>
      </p:sp>
    </p:spTree>
    <p:extLst>
      <p:ext uri="{BB962C8B-B14F-4D97-AF65-F5344CB8AC3E}">
        <p14:creationId xmlns:p14="http://schemas.microsoft.com/office/powerpoint/2010/main" val="753536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7620000" cy="1464867"/>
          </a:xfrm>
        </p:spPr>
        <p:txBody>
          <a:bodyPr/>
          <a:lstStyle/>
          <a:p>
            <a:pPr algn="ctr"/>
            <a:r>
              <a:rPr lang="en-US" dirty="0" smtClean="0">
                <a:solidFill>
                  <a:srgbClr val="2C7C9F"/>
                </a:solidFill>
              </a:rPr>
              <a:t>Overview of MCT Constitution</a:t>
            </a:r>
            <a:endParaRPr lang="en-US" dirty="0">
              <a:solidFill>
                <a:srgbClr val="2C7C9F"/>
              </a:solidFill>
            </a:endParaRPr>
          </a:p>
        </p:txBody>
      </p:sp>
      <p:sp>
        <p:nvSpPr>
          <p:cNvPr id="3" name="Content Placeholder 2"/>
          <p:cNvSpPr>
            <a:spLocks noGrp="1"/>
          </p:cNvSpPr>
          <p:nvPr>
            <p:ph idx="1"/>
          </p:nvPr>
        </p:nvSpPr>
        <p:spPr>
          <a:xfrm>
            <a:off x="241300" y="1600200"/>
            <a:ext cx="7835900" cy="4800600"/>
          </a:xfrm>
        </p:spPr>
        <p:txBody>
          <a:bodyPr>
            <a:normAutofit/>
          </a:bodyPr>
          <a:lstStyle/>
          <a:p>
            <a:r>
              <a:rPr lang="en-US" sz="3600" dirty="0" smtClean="0"/>
              <a:t>IRA Constitution adopted in 1936</a:t>
            </a:r>
          </a:p>
          <a:p>
            <a:r>
              <a:rPr lang="en-US" sz="3600" dirty="0" smtClean="0"/>
              <a:t>Amended and Revised </a:t>
            </a:r>
            <a:r>
              <a:rPr lang="en-US" sz="3600" dirty="0" smtClean="0"/>
              <a:t>Constitution adopted in 1963</a:t>
            </a:r>
            <a:endParaRPr lang="en-US" sz="3600" dirty="0" smtClean="0"/>
          </a:p>
          <a:p>
            <a:pPr lvl="1"/>
            <a:r>
              <a:rPr lang="en-US" sz="3200" dirty="0"/>
              <a:t>4</a:t>
            </a:r>
            <a:r>
              <a:rPr lang="en-US" sz="3200" dirty="0" smtClean="0"/>
              <a:t> additional amendments</a:t>
            </a:r>
          </a:p>
          <a:p>
            <a:pPr lvl="2"/>
            <a:r>
              <a:rPr lang="en-US" sz="3000" dirty="0" smtClean="0"/>
              <a:t>Amendment I – 1972</a:t>
            </a:r>
          </a:p>
          <a:p>
            <a:pPr lvl="2"/>
            <a:r>
              <a:rPr lang="en-US" sz="3000" dirty="0" smtClean="0"/>
              <a:t>Amendment II – 1972</a:t>
            </a:r>
          </a:p>
          <a:p>
            <a:pPr lvl="2"/>
            <a:r>
              <a:rPr lang="en-US" sz="3000" dirty="0" smtClean="0"/>
              <a:t>Amendment III – 2006</a:t>
            </a:r>
          </a:p>
          <a:p>
            <a:pPr lvl="2"/>
            <a:r>
              <a:rPr lang="en-US" sz="3000" dirty="0" smtClean="0"/>
              <a:t>Amendment IV - 2006</a:t>
            </a:r>
            <a:endParaRPr lang="en-US" sz="3000" dirty="0"/>
          </a:p>
        </p:txBody>
      </p:sp>
    </p:spTree>
    <p:extLst>
      <p:ext uri="{BB962C8B-B14F-4D97-AF65-F5344CB8AC3E}">
        <p14:creationId xmlns:p14="http://schemas.microsoft.com/office/powerpoint/2010/main" val="2818667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2C7C9F"/>
                </a:solidFill>
              </a:rPr>
              <a:t>1936 MCT Constitution</a:t>
            </a:r>
            <a:endParaRPr lang="en-US" dirty="0">
              <a:solidFill>
                <a:srgbClr val="2C7C9F"/>
              </a:solidFill>
            </a:endParaRPr>
          </a:p>
        </p:txBody>
      </p:sp>
      <p:sp>
        <p:nvSpPr>
          <p:cNvPr id="3" name="Content Placeholder 2"/>
          <p:cNvSpPr>
            <a:spLocks noGrp="1"/>
          </p:cNvSpPr>
          <p:nvPr>
            <p:ph idx="1"/>
          </p:nvPr>
        </p:nvSpPr>
        <p:spPr>
          <a:xfrm>
            <a:off x="457200" y="1274139"/>
            <a:ext cx="7620000" cy="4800600"/>
          </a:xfrm>
        </p:spPr>
        <p:txBody>
          <a:bodyPr>
            <a:normAutofit/>
          </a:bodyPr>
          <a:lstStyle/>
          <a:p>
            <a:r>
              <a:rPr lang="en-US" sz="2800" dirty="0" smtClean="0"/>
              <a:t>Governing body was TEC</a:t>
            </a:r>
          </a:p>
          <a:p>
            <a:pPr lvl="1"/>
            <a:r>
              <a:rPr lang="en-US" sz="2600" dirty="0" smtClean="0"/>
              <a:t>Consisting of 2 members from each Reservation</a:t>
            </a:r>
          </a:p>
          <a:p>
            <a:r>
              <a:rPr lang="en-US" sz="2800" dirty="0" smtClean="0"/>
              <a:t> Tribal Delegates</a:t>
            </a:r>
          </a:p>
          <a:p>
            <a:pPr lvl="1"/>
            <a:r>
              <a:rPr lang="en-US" sz="2600" dirty="0" smtClean="0"/>
              <a:t>2 delegates form each designated district or community of the MCT</a:t>
            </a:r>
          </a:p>
          <a:p>
            <a:pPr lvl="2"/>
            <a:r>
              <a:rPr lang="en-US" sz="2400" dirty="0" smtClean="0"/>
              <a:t>Originally there </a:t>
            </a:r>
            <a:r>
              <a:rPr lang="en-US" sz="2400" dirty="0" smtClean="0"/>
              <a:t>were approximately </a:t>
            </a:r>
            <a:r>
              <a:rPr lang="en-US" sz="2400" dirty="0" smtClean="0"/>
              <a:t>32 reservation precincts ( over 65 elected officials)</a:t>
            </a:r>
          </a:p>
          <a:p>
            <a:pPr lvl="2"/>
            <a:r>
              <a:rPr lang="en-US" sz="2400" dirty="0" smtClean="0"/>
              <a:t>Delegates would then select 2 persons to sit on the TEC</a:t>
            </a:r>
          </a:p>
          <a:p>
            <a:endParaRPr lang="en-US" sz="2800" dirty="0" smtClean="0"/>
          </a:p>
          <a:p>
            <a:pPr lvl="1"/>
            <a:endParaRPr lang="en-US" dirty="0"/>
          </a:p>
        </p:txBody>
      </p:sp>
    </p:spTree>
    <p:extLst>
      <p:ext uri="{BB962C8B-B14F-4D97-AF65-F5344CB8AC3E}">
        <p14:creationId xmlns:p14="http://schemas.microsoft.com/office/powerpoint/2010/main" val="2540309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325562"/>
          </a:xfrm>
        </p:spPr>
        <p:txBody>
          <a:bodyPr/>
          <a:lstStyle/>
          <a:p>
            <a:r>
              <a:rPr lang="en-US" dirty="0" smtClean="0">
                <a:solidFill>
                  <a:srgbClr val="2C7C9F"/>
                </a:solidFill>
              </a:rPr>
              <a:t>Revised Constitution </a:t>
            </a:r>
            <a:r>
              <a:rPr lang="en-US" dirty="0" smtClean="0">
                <a:solidFill>
                  <a:srgbClr val="2C7C9F"/>
                </a:solidFill>
              </a:rPr>
              <a:t>(1963)</a:t>
            </a:r>
            <a:endParaRPr lang="en-US" dirty="0">
              <a:solidFill>
                <a:srgbClr val="2C7C9F"/>
              </a:solidFill>
            </a:endParaRPr>
          </a:p>
        </p:txBody>
      </p:sp>
      <p:sp>
        <p:nvSpPr>
          <p:cNvPr id="3" name="Content Placeholder 2"/>
          <p:cNvSpPr>
            <a:spLocks noGrp="1"/>
          </p:cNvSpPr>
          <p:nvPr>
            <p:ph idx="1"/>
          </p:nvPr>
        </p:nvSpPr>
        <p:spPr/>
        <p:txBody>
          <a:bodyPr>
            <a:normAutofit/>
          </a:bodyPr>
          <a:lstStyle/>
          <a:p>
            <a:r>
              <a:rPr lang="en-US" sz="3600" dirty="0" smtClean="0"/>
              <a:t>Revised Constitution and Bylaws of the Minnesota Chippewa Tribe was enacted in 1963 and approved </a:t>
            </a:r>
            <a:r>
              <a:rPr lang="en-US" sz="3600" dirty="0" smtClean="0"/>
              <a:t>by the Secretary of the Interior on </a:t>
            </a:r>
            <a:r>
              <a:rPr lang="en-US" sz="3600" dirty="0" smtClean="0"/>
              <a:t>March 3, 1964</a:t>
            </a:r>
          </a:p>
          <a:p>
            <a:r>
              <a:rPr lang="en-US" sz="3600" dirty="0" smtClean="0"/>
              <a:t>Remains largely intact </a:t>
            </a:r>
            <a:r>
              <a:rPr lang="en-US" sz="3600" dirty="0" smtClean="0"/>
              <a:t>today</a:t>
            </a:r>
            <a:endParaRPr lang="en-US" sz="3600" dirty="0" smtClean="0"/>
          </a:p>
          <a:p>
            <a:endParaRPr lang="en-US" sz="2800" dirty="0" smtClean="0"/>
          </a:p>
          <a:p>
            <a:pPr lvl="1"/>
            <a:endParaRPr lang="en-US" dirty="0"/>
          </a:p>
        </p:txBody>
      </p:sp>
    </p:spTree>
    <p:extLst>
      <p:ext uri="{BB962C8B-B14F-4D97-AF65-F5344CB8AC3E}">
        <p14:creationId xmlns:p14="http://schemas.microsoft.com/office/powerpoint/2010/main" val="110623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325562"/>
          </a:xfrm>
        </p:spPr>
        <p:txBody>
          <a:bodyPr/>
          <a:lstStyle/>
          <a:p>
            <a:r>
              <a:rPr lang="en-US" dirty="0" smtClean="0">
                <a:solidFill>
                  <a:srgbClr val="2C7C9F"/>
                </a:solidFill>
              </a:rPr>
              <a:t>Revised </a:t>
            </a:r>
            <a:r>
              <a:rPr lang="en-US" dirty="0" smtClean="0">
                <a:solidFill>
                  <a:srgbClr val="2C7C9F"/>
                </a:solidFill>
              </a:rPr>
              <a:t>Constitution (1963)</a:t>
            </a:r>
            <a:endParaRPr lang="en-US" dirty="0">
              <a:solidFill>
                <a:srgbClr val="2C7C9F"/>
              </a:solidFill>
            </a:endParaRPr>
          </a:p>
        </p:txBody>
      </p:sp>
      <p:sp>
        <p:nvSpPr>
          <p:cNvPr id="3" name="Content Placeholder 2"/>
          <p:cNvSpPr>
            <a:spLocks noGrp="1"/>
          </p:cNvSpPr>
          <p:nvPr>
            <p:ph idx="1"/>
          </p:nvPr>
        </p:nvSpPr>
        <p:spPr>
          <a:xfrm>
            <a:off x="457200" y="1394267"/>
            <a:ext cx="7620000" cy="4800600"/>
          </a:xfrm>
        </p:spPr>
        <p:txBody>
          <a:bodyPr>
            <a:normAutofit/>
          </a:bodyPr>
          <a:lstStyle/>
          <a:p>
            <a:r>
              <a:rPr lang="en-US" sz="3200" dirty="0" smtClean="0"/>
              <a:t>Removed local charters</a:t>
            </a:r>
          </a:p>
          <a:p>
            <a:r>
              <a:rPr lang="en-US" sz="3200" dirty="0" smtClean="0"/>
              <a:t>Created Reservation Business Committee structure</a:t>
            </a:r>
          </a:p>
          <a:p>
            <a:r>
              <a:rPr lang="en-US" sz="3200" dirty="0" smtClean="0"/>
              <a:t>Implemented ¼ degree blood quantum</a:t>
            </a:r>
          </a:p>
          <a:p>
            <a:r>
              <a:rPr lang="en-US" sz="3200" dirty="0" smtClean="0"/>
              <a:t>Changed term from 1 to 4 years</a:t>
            </a:r>
          </a:p>
          <a:p>
            <a:pPr lvl="1"/>
            <a:endParaRPr lang="en-US" dirty="0"/>
          </a:p>
        </p:txBody>
      </p:sp>
    </p:spTree>
    <p:extLst>
      <p:ext uri="{BB962C8B-B14F-4D97-AF65-F5344CB8AC3E}">
        <p14:creationId xmlns:p14="http://schemas.microsoft.com/office/powerpoint/2010/main" val="3869171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2C7C9F"/>
                </a:solidFill>
              </a:rPr>
              <a:t>Revised MCT Constitution</a:t>
            </a:r>
            <a:endParaRPr lang="en-US" dirty="0">
              <a:solidFill>
                <a:srgbClr val="2C7C9F"/>
              </a:solidFill>
            </a:endParaRPr>
          </a:p>
        </p:txBody>
      </p:sp>
      <p:sp>
        <p:nvSpPr>
          <p:cNvPr id="3" name="Content Placeholder 2"/>
          <p:cNvSpPr>
            <a:spLocks noGrp="1"/>
          </p:cNvSpPr>
          <p:nvPr>
            <p:ph idx="1"/>
          </p:nvPr>
        </p:nvSpPr>
        <p:spPr>
          <a:xfrm>
            <a:off x="457200" y="1239817"/>
            <a:ext cx="7620000" cy="4800600"/>
          </a:xfrm>
        </p:spPr>
        <p:txBody>
          <a:bodyPr>
            <a:normAutofit/>
          </a:bodyPr>
          <a:lstStyle/>
          <a:p>
            <a:r>
              <a:rPr lang="en-US" sz="2800" dirty="0" smtClean="0"/>
              <a:t>Preamble</a:t>
            </a:r>
          </a:p>
          <a:p>
            <a:r>
              <a:rPr lang="en-US" sz="2800" dirty="0" smtClean="0"/>
              <a:t>Article I – Organization and Purpose</a:t>
            </a:r>
          </a:p>
          <a:p>
            <a:r>
              <a:rPr lang="en-US" sz="2800" dirty="0" smtClean="0"/>
              <a:t>Article II – Membership</a:t>
            </a:r>
          </a:p>
          <a:p>
            <a:r>
              <a:rPr lang="en-US" sz="2800" dirty="0" smtClean="0"/>
              <a:t>Article III – Governing Body</a:t>
            </a:r>
          </a:p>
          <a:p>
            <a:r>
              <a:rPr lang="en-US" sz="2800" dirty="0" smtClean="0"/>
              <a:t>Article IV – Tribal Elections</a:t>
            </a:r>
          </a:p>
          <a:p>
            <a:r>
              <a:rPr lang="en-US" sz="2800" dirty="0" smtClean="0"/>
              <a:t>Article V – TEC Authorities</a:t>
            </a:r>
          </a:p>
          <a:p>
            <a:r>
              <a:rPr lang="en-US" sz="2800" dirty="0" smtClean="0"/>
              <a:t>Article VI – RBC Authorities</a:t>
            </a:r>
          </a:p>
          <a:p>
            <a:r>
              <a:rPr lang="en-US" sz="2800" dirty="0" smtClean="0"/>
              <a:t>Article VII – Duration </a:t>
            </a:r>
          </a:p>
          <a:p>
            <a:r>
              <a:rPr lang="en-US" sz="2800" dirty="0" smtClean="0"/>
              <a:t>Article VIII – Majority vote</a:t>
            </a:r>
            <a:endParaRPr lang="en-US" sz="2600" dirty="0" smtClean="0"/>
          </a:p>
          <a:p>
            <a:pPr lvl="1"/>
            <a:endParaRPr lang="en-US" dirty="0"/>
          </a:p>
        </p:txBody>
      </p:sp>
    </p:spTree>
    <p:extLst>
      <p:ext uri="{BB962C8B-B14F-4D97-AF65-F5344CB8AC3E}">
        <p14:creationId xmlns:p14="http://schemas.microsoft.com/office/powerpoint/2010/main" val="16624436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2792</TotalTime>
  <Words>1232</Words>
  <Application>Microsoft Macintosh PowerPoint</Application>
  <PresentationFormat>On-screen Show (4:3)</PresentationFormat>
  <Paragraphs>254</Paragraphs>
  <Slides>21</Slides>
  <Notes>19</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Adjacency</vt:lpstr>
      <vt:lpstr> The Development of the MCT Constitution  Philip M. Brodeen  Brodeen &amp; Paulson PLLP</vt:lpstr>
      <vt:lpstr>Overview of Presentation</vt:lpstr>
      <vt:lpstr>1936 MCT Constitution</vt:lpstr>
      <vt:lpstr>History of the MCT Constitution</vt:lpstr>
      <vt:lpstr>Overview of MCT Constitution</vt:lpstr>
      <vt:lpstr>1936 MCT Constitution</vt:lpstr>
      <vt:lpstr>Revised Constitution (1963)</vt:lpstr>
      <vt:lpstr>Revised Constitution (1963)</vt:lpstr>
      <vt:lpstr>Revised MCT Constitution</vt:lpstr>
      <vt:lpstr> Revised MCT Constitution</vt:lpstr>
      <vt:lpstr>Revised MCT Constitution</vt:lpstr>
      <vt:lpstr>Constitutional Amendments</vt:lpstr>
      <vt:lpstr>Constitutional Amendments</vt:lpstr>
      <vt:lpstr>Powers &amp; Duties Of the TEC</vt:lpstr>
      <vt:lpstr>Powers &amp; Duties Of the TEC</vt:lpstr>
      <vt:lpstr>Powers &amp; Duties Of the TEC</vt:lpstr>
      <vt:lpstr>Powers &amp; Duties Of the RBC</vt:lpstr>
      <vt:lpstr>Powers &amp; Duties Of the RBC</vt:lpstr>
      <vt:lpstr>Interpretations</vt:lpstr>
      <vt:lpstr>Interpretations</vt:lpstr>
      <vt:lpstr>Day-To-Day Operation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Expanding Tribal Sovereignty: Taxing Leased Land And Rights-of-way</dc:title>
  <dc:creator>Cheyenne Brodeen</dc:creator>
  <cp:lastModifiedBy>Cheyenne Brodeen</cp:lastModifiedBy>
  <cp:revision>43</cp:revision>
  <cp:lastPrinted>2017-06-08T03:32:36Z</cp:lastPrinted>
  <dcterms:created xsi:type="dcterms:W3CDTF">2017-06-07T17:01:14Z</dcterms:created>
  <dcterms:modified xsi:type="dcterms:W3CDTF">2017-08-22T13:11:15Z</dcterms:modified>
</cp:coreProperties>
</file>